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708" r:id="rId1"/>
  </p:sldMasterIdLst>
  <p:notesMasterIdLst>
    <p:notesMasterId r:id="rId16"/>
  </p:notesMasterIdLst>
  <p:sldIdLst>
    <p:sldId id="263" r:id="rId2"/>
    <p:sldId id="477" r:id="rId3"/>
    <p:sldId id="482" r:id="rId4"/>
    <p:sldId id="489" r:id="rId5"/>
    <p:sldId id="478" r:id="rId6"/>
    <p:sldId id="480" r:id="rId7"/>
    <p:sldId id="481" r:id="rId8"/>
    <p:sldId id="474" r:id="rId9"/>
    <p:sldId id="479" r:id="rId10"/>
    <p:sldId id="484" r:id="rId11"/>
    <p:sldId id="485" r:id="rId12"/>
    <p:sldId id="488" r:id="rId13"/>
    <p:sldId id="486" r:id="rId14"/>
    <p:sldId id="487" r:id="rId15"/>
  </p:sldIdLst>
  <p:sldSz cx="12192000" cy="6858000"/>
  <p:notesSz cx="6797675" cy="9872663"/>
  <p:embeddedFontLst>
    <p:embeddedFont>
      <p:font typeface="Bahnschrift" pitchFamily="34" charset="0"/>
      <p:regular r:id="rId17"/>
      <p:bold r:id="rId18"/>
    </p:embeddedFont>
    <p:embeddedFont>
      <p:font typeface="PT Sans" pitchFamily="34" charset="-52"/>
      <p:regular r:id="rId19"/>
      <p:bold r:id="rId20"/>
      <p:italic r:id="rId21"/>
      <p:boldItalic r:id="rId22"/>
    </p:embeddedFon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Aharoni" charset="-79"/>
      <p:bold r:id="rId27"/>
    </p:embeddedFont>
    <p:embeddedFont>
      <p:font typeface="Calibri Light" pitchFamily="34" charset="0"/>
      <p:regular r:id="rId28"/>
      <p:italic r:id="rId29"/>
    </p:embeddedFont>
    <p:embeddedFont>
      <p:font typeface="Bahnschrift SemiBold" pitchFamily="34" charset="0"/>
      <p:bold r:id="rId3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B6AC599A-90AA-452C-8689-D7518E276F67}">
          <p14:sldIdLst>
            <p14:sldId id="263"/>
            <p14:sldId id="477"/>
            <p14:sldId id="482"/>
            <p14:sldId id="478"/>
            <p14:sldId id="480"/>
            <p14:sldId id="481"/>
            <p14:sldId id="479"/>
            <p14:sldId id="474"/>
            <p14:sldId id="48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70A8DA"/>
    <a:srgbClr val="2F83FF"/>
    <a:srgbClr val="1189D3"/>
    <a:srgbClr val="3788FF"/>
    <a:srgbClr val="217BFF"/>
    <a:srgbClr val="1083CA"/>
    <a:srgbClr val="009644"/>
    <a:srgbClr val="D4E9FC"/>
    <a:srgbClr val="4F96FF"/>
    <a:srgbClr val="00B95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DCBFA8-5BF8-4A00-8C0A-23B3C7DB7642}" v="274" dt="2019-04-07T12:43:51.9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9" autoAdjust="0"/>
    <p:restoredTop sz="96029" autoAdjust="0"/>
  </p:normalViewPr>
  <p:slideViewPr>
    <p:cSldViewPr snapToGrid="0">
      <p:cViewPr varScale="1">
        <p:scale>
          <a:sx n="122" d="100"/>
          <a:sy n="122" d="100"/>
        </p:scale>
        <p:origin x="-90" y="-1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3996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346" cy="495052"/>
          </a:xfrm>
          <a:prstGeom prst="rect">
            <a:avLst/>
          </a:prstGeom>
        </p:spPr>
        <p:txBody>
          <a:bodyPr vert="horz" lIns="90599" tIns="45299" rIns="90599" bIns="4529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745" y="1"/>
            <a:ext cx="2946345" cy="495052"/>
          </a:xfrm>
          <a:prstGeom prst="rect">
            <a:avLst/>
          </a:prstGeom>
        </p:spPr>
        <p:txBody>
          <a:bodyPr vert="horz" lIns="90599" tIns="45299" rIns="90599" bIns="45299" rtlCol="0"/>
          <a:lstStyle>
            <a:lvl1pPr algn="r">
              <a:defRPr sz="1200"/>
            </a:lvl1pPr>
          </a:lstStyle>
          <a:p>
            <a:fld id="{6CC11EDF-3BB7-4AA4-A985-DE7FA4195406}" type="datetimeFigureOut">
              <a:rPr lang="ru-RU" smtClean="0"/>
              <a:pPr/>
              <a:t>06.09.19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99" tIns="45299" rIns="90599" bIns="4529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27" y="4751869"/>
            <a:ext cx="5437823" cy="3886317"/>
          </a:xfrm>
          <a:prstGeom prst="rect">
            <a:avLst/>
          </a:prstGeom>
        </p:spPr>
        <p:txBody>
          <a:bodyPr vert="horz" lIns="90599" tIns="45299" rIns="90599" bIns="4529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7612"/>
            <a:ext cx="2946346" cy="495052"/>
          </a:xfrm>
          <a:prstGeom prst="rect">
            <a:avLst/>
          </a:prstGeom>
        </p:spPr>
        <p:txBody>
          <a:bodyPr vert="horz" lIns="90599" tIns="45299" rIns="90599" bIns="4529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745" y="9377612"/>
            <a:ext cx="2946345" cy="495052"/>
          </a:xfrm>
          <a:prstGeom prst="rect">
            <a:avLst/>
          </a:prstGeom>
        </p:spPr>
        <p:txBody>
          <a:bodyPr vert="horz" lIns="90599" tIns="45299" rIns="90599" bIns="45299" rtlCol="0" anchor="b"/>
          <a:lstStyle>
            <a:lvl1pPr algn="r">
              <a:defRPr sz="1200"/>
            </a:lvl1pPr>
          </a:lstStyle>
          <a:p>
            <a:fld id="{4306474A-E09B-43A5-B2CA-C5767E7C52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90481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6474A-E09B-43A5-B2CA-C5767E7C52E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2056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BBB36-0968-4D0B-A65C-0B9F445C69BA}" type="datetime1">
              <a:rPr lang="ru-RU" smtClean="0"/>
              <a:pPr/>
              <a:t>06.09.19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AD5E-50F1-47D0-B1A1-61B6D3C53BC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2354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FBAE-4C64-4952-AD4D-C44F7509B3E9}" type="datetime1">
              <a:rPr lang="ru-RU" smtClean="0"/>
              <a:pPr/>
              <a:t>06.09.19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AD5E-50F1-47D0-B1A1-61B6D3C53BC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87758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25CDA-9BEA-4F7D-B47C-43A279EEBA2A}" type="datetime1">
              <a:rPr lang="ru-RU" smtClean="0"/>
              <a:pPr/>
              <a:t>06.09.19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AD5E-50F1-47D0-B1A1-61B6D3C53BC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27441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58BE4-EE1B-4C5B-A58B-607F97DCF8CB}" type="datetime1">
              <a:rPr lang="ru-RU" smtClean="0"/>
              <a:pPr/>
              <a:t>06.09.19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AD5E-50F1-47D0-B1A1-61B6D3C53BC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78418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8F9E-8058-4755-BE8C-C50D487702A3}" type="datetime1">
              <a:rPr lang="ru-RU" smtClean="0"/>
              <a:pPr/>
              <a:t>06.09.19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AD5E-50F1-47D0-B1A1-61B6D3C53BC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060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FB10A-1706-4DF5-8D34-BD7EC2B04254}" type="datetime1">
              <a:rPr lang="ru-RU" smtClean="0"/>
              <a:pPr/>
              <a:t>06.09.19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AD5E-50F1-47D0-B1A1-61B6D3C53BC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99999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DF9D-E2DF-41DF-8527-749535DEB556}" type="datetime1">
              <a:rPr lang="ru-RU" smtClean="0"/>
              <a:pPr/>
              <a:t>06.09.19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AD5E-50F1-47D0-B1A1-61B6D3C53BC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82630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2F7DE-B20F-427F-9894-85B1CED1D10F}" type="datetime1">
              <a:rPr lang="ru-RU" smtClean="0"/>
              <a:pPr/>
              <a:t>06.09.19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AD5E-50F1-47D0-B1A1-61B6D3C53BC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74011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599F-5378-47ED-A455-ABBC2FB7B305}" type="datetime1">
              <a:rPr lang="ru-RU" smtClean="0"/>
              <a:pPr/>
              <a:t>06.09.19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AD5E-50F1-47D0-B1A1-61B6D3C53BC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05694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A866-0123-4768-A341-00DB8B774206}" type="datetime1">
              <a:rPr lang="ru-RU" smtClean="0"/>
              <a:pPr/>
              <a:t>06.09.19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AD5E-50F1-47D0-B1A1-61B6D3C53BC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6104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EC98E-9740-41B0-8D9E-B5A1935EB7E5}" type="datetime1">
              <a:rPr lang="ru-RU" smtClean="0"/>
              <a:pPr/>
              <a:t>06.09.19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AAD5E-50F1-47D0-B1A1-61B6D3C53BC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7122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855E5-D18E-403A-A920-C9BD2C789532}" type="datetime1">
              <a:rPr lang="ru-RU" smtClean="0"/>
              <a:pPr/>
              <a:t>06.09.19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AAD5E-50F1-47D0-B1A1-61B6D3C53BC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75156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72929" y="810861"/>
            <a:ext cx="9618134" cy="1927225"/>
          </a:xfrm>
        </p:spPr>
        <p:txBody>
          <a:bodyPr anchor="t">
            <a:noAutofit/>
          </a:bodyPr>
          <a:lstStyle/>
          <a:p>
            <a:pPr algn="l"/>
            <a:r>
              <a:rPr lang="ru-RU" sz="3600" dirty="0" smtClean="0">
                <a:solidFill>
                  <a:schemeClr val="bg1"/>
                </a:solidFill>
                <a:latin typeface="Bahnschrift" pitchFamily="34" charset="0"/>
              </a:rPr>
              <a:t>Услуга </a:t>
            </a:r>
            <a:br>
              <a:rPr lang="ru-RU" sz="3600" dirty="0" smtClean="0">
                <a:solidFill>
                  <a:schemeClr val="bg1"/>
                </a:solidFill>
                <a:latin typeface="Bahnschrift" pitchFamily="34" charset="0"/>
              </a:rPr>
            </a:br>
            <a:r>
              <a:rPr lang="ru-RU" sz="4800" b="1" dirty="0" smtClean="0">
                <a:solidFill>
                  <a:schemeClr val="bg1"/>
                </a:solidFill>
                <a:latin typeface="Bahnschrift" pitchFamily="34" charset="0"/>
              </a:rPr>
              <a:t>«Без чиновника»</a:t>
            </a:r>
            <a:r>
              <a:rPr lang="en-US" sz="3600" dirty="0" smtClean="0">
                <a:solidFill>
                  <a:schemeClr val="bg1"/>
                </a:solidFill>
                <a:latin typeface="Bahnschrift" pitchFamily="34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Bahnschrift" pitchFamily="34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Bahnschrift" pitchFamily="34" charset="0"/>
              </a:rPr>
              <a:t>автоматическое назначение мер социальной поддержки </a:t>
            </a:r>
            <a:br>
              <a:rPr lang="ru-RU" sz="3600" dirty="0" smtClean="0">
                <a:solidFill>
                  <a:schemeClr val="bg1"/>
                </a:solidFill>
                <a:latin typeface="Bahnschrift" pitchFamily="34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Bahnschrift" pitchFamily="34" charset="0"/>
              </a:rPr>
              <a:t>и принятия решения </a:t>
            </a:r>
            <a:br>
              <a:rPr lang="ru-RU" sz="3600" dirty="0" smtClean="0">
                <a:solidFill>
                  <a:schemeClr val="bg1"/>
                </a:solidFill>
                <a:latin typeface="Bahnschrift" pitchFamily="34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Bahnschrift" pitchFamily="34" charset="0"/>
              </a:rPr>
              <a:t>информационной </a:t>
            </a:r>
            <a:r>
              <a:rPr lang="en-US" sz="3600" dirty="0" smtClean="0">
                <a:solidFill>
                  <a:schemeClr val="bg1"/>
                </a:solidFill>
                <a:latin typeface="Bahnschrift" pitchFamily="34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Bahnschrift" pitchFamily="34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Bahnschrift" pitchFamily="34" charset="0"/>
              </a:rPr>
              <a:t>системой</a:t>
            </a:r>
            <a:r>
              <a:rPr lang="ru-RU" sz="3600" dirty="0">
                <a:solidFill>
                  <a:schemeClr val="bg1"/>
                </a:solidFill>
                <a:latin typeface="Bahnschrift" pitchFamily="34" charset="0"/>
              </a:rPr>
              <a:t/>
            </a:r>
            <a:br>
              <a:rPr lang="ru-RU" sz="3600" dirty="0">
                <a:solidFill>
                  <a:schemeClr val="bg1"/>
                </a:solidFill>
                <a:latin typeface="Bahnschrift" pitchFamily="34" charset="0"/>
              </a:rPr>
            </a:br>
            <a:endParaRPr lang="ru-RU" sz="3600" dirty="0">
              <a:solidFill>
                <a:schemeClr val="bg1"/>
              </a:solidFill>
              <a:latin typeface="Bahnschrift" pitchFamily="34" charset="0"/>
              <a:ea typeface="PT Sans" panose="020B0503020203020204" pitchFamily="34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32802" y="1132104"/>
            <a:ext cx="8751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ea typeface="PT Sans" panose="020B0503020203020204" pitchFamily="34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10929" y="3680796"/>
            <a:ext cx="320292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Bahnschrift" pitchFamily="34" charset="0"/>
                <a:ea typeface="PT Sans" panose="020B0503020203020204" pitchFamily="34" charset="-52"/>
                <a:cs typeface="Aharoni" pitchFamily="2" charset="-79"/>
              </a:rPr>
              <a:t>Департамент </a:t>
            </a:r>
            <a:b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Bahnschrift" pitchFamily="34" charset="0"/>
                <a:ea typeface="PT Sans" panose="020B0503020203020204" pitchFamily="34" charset="-52"/>
                <a:cs typeface="Aharoni" pitchFamily="2" charset="-79"/>
              </a:rPr>
            </a:b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Bahnschrift" pitchFamily="34" charset="0"/>
                <a:ea typeface="PT Sans" panose="020B0503020203020204" pitchFamily="34" charset="-52"/>
                <a:cs typeface="Aharoni" pitchFamily="2" charset="-79"/>
              </a:rPr>
              <a:t>информационных</a:t>
            </a:r>
          </a:p>
          <a:p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Bahnschrift" pitchFamily="34" charset="0"/>
                <a:ea typeface="PT Sans" panose="020B0503020203020204" pitchFamily="34" charset="-52"/>
                <a:cs typeface="Aharoni" pitchFamily="2" charset="-79"/>
              </a:rPr>
              <a:t>т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Bahnschrift" pitchFamily="34" charset="0"/>
                <a:ea typeface="PT Sans" panose="020B0503020203020204" pitchFamily="34" charset="-52"/>
                <a:cs typeface="Aharoni" pitchFamily="2" charset="-79"/>
              </a:rPr>
              <a:t>ехнологий и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Bahnschrift" pitchFamily="34" charset="0"/>
                <a:ea typeface="PT Sans" panose="020B0503020203020204" pitchFamily="34" charset="-52"/>
                <a:cs typeface="Aharoni" pitchFamily="2" charset="-79"/>
              </a:rPr>
              <a:t>цифрового развития </a:t>
            </a:r>
          </a:p>
          <a:p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Bahnschrift" pitchFamily="34" charset="0"/>
                <a:ea typeface="PT Sans" panose="020B0503020203020204" pitchFamily="34" charset="-52"/>
                <a:cs typeface="Aharoni" pitchFamily="2" charset="-79"/>
              </a:rPr>
              <a:t>Ханты-Мансийского автономного </a:t>
            </a:r>
          </a:p>
          <a:p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Bahnschrift" pitchFamily="34" charset="0"/>
                <a:ea typeface="PT Sans" panose="020B0503020203020204" pitchFamily="34" charset="-52"/>
                <a:cs typeface="Aharoni" pitchFamily="2" charset="-79"/>
              </a:rPr>
              <a:t>округа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Bahnschrift" pitchFamily="34" charset="0"/>
                <a:ea typeface="PT Sans" panose="020B0503020203020204" pitchFamily="34" charset="-52"/>
                <a:cs typeface="Aharoni" pitchFamily="2" charset="-79"/>
              </a:rPr>
              <a:t>– </a:t>
            </a:r>
            <a:r>
              <a:rPr lang="ru-RU" sz="2000" dirty="0" err="1" smtClean="0">
                <a:solidFill>
                  <a:schemeClr val="accent5">
                    <a:lumMod val="75000"/>
                  </a:schemeClr>
                </a:solidFill>
                <a:latin typeface="Bahnschrift" pitchFamily="34" charset="0"/>
                <a:ea typeface="PT Sans" panose="020B0503020203020204" pitchFamily="34" charset="-52"/>
                <a:cs typeface="Aharoni" pitchFamily="2" charset="-79"/>
              </a:rPr>
              <a:t>Югры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Bahnschrift" pitchFamily="34" charset="0"/>
                <a:ea typeface="PT Sans" panose="020B0503020203020204" pitchFamily="34" charset="-52"/>
                <a:cs typeface="Aharoni" pitchFamily="2" charset="-79"/>
              </a:rPr>
              <a:t> </a:t>
            </a:r>
            <a:b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Bahnschrift" pitchFamily="34" charset="0"/>
                <a:ea typeface="PT Sans" panose="020B0503020203020204" pitchFamily="34" charset="-52"/>
                <a:cs typeface="Aharoni" pitchFamily="2" charset="-79"/>
              </a:rPr>
            </a:b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Bahnschrift" pitchFamily="34" charset="0"/>
                <a:ea typeface="PT Sans" panose="020B0503020203020204" pitchFamily="34" charset="-52"/>
                <a:cs typeface="Aharoni" pitchFamily="2" charset="-79"/>
              </a:rPr>
              <a:t>2019 год</a:t>
            </a:r>
            <a:endParaRPr lang="ru-RU" sz="2000" dirty="0">
              <a:solidFill>
                <a:schemeClr val="accent5">
                  <a:lumMod val="75000"/>
                </a:schemeClr>
              </a:solidFill>
              <a:latin typeface="Bahnschrift" pitchFamily="34" charset="0"/>
              <a:ea typeface="PT Sans" panose="020B0503020203020204" pitchFamily="34" charset="-52"/>
              <a:cs typeface="Aharoni" pitchFamily="2" charset="-79"/>
            </a:endParaRPr>
          </a:p>
        </p:txBody>
      </p:sp>
      <p:pic>
        <p:nvPicPr>
          <p:cNvPr id="7" name="Рисунок 6" descr="портфель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1703" y="4634673"/>
            <a:ext cx="1724514" cy="17192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8908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 txBox="1">
            <a:spLocks/>
          </p:cNvSpPr>
          <p:nvPr/>
        </p:nvSpPr>
        <p:spPr>
          <a:xfrm>
            <a:off x="10980616" y="5345724"/>
            <a:ext cx="945660" cy="93784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AAD5E-50F1-47D0-B1A1-61B6D3C53BC7}" type="slidenum">
              <a:rPr kumimoji="0" lang="ru-RU" sz="6600" b="1" i="0" u="none" strike="noStrike" kern="1200" cap="none" spc="0" normalizeH="0" baseline="0" noProof="0" smtClean="0">
                <a:ln>
                  <a:noFill/>
                </a:ln>
                <a:solidFill>
                  <a:srgbClr val="70A8DA"/>
                </a:solidFill>
                <a:effectLst/>
                <a:uLnTx/>
                <a:uFillTx/>
                <a:latin typeface="Bahnschrift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6600" b="1" i="0" u="none" strike="noStrike" kern="1200" cap="none" spc="0" normalizeH="0" baseline="0" noProof="0" dirty="0">
              <a:ln>
                <a:noFill/>
              </a:ln>
              <a:solidFill>
                <a:srgbClr val="70A8DA"/>
              </a:solidFill>
              <a:effectLst/>
              <a:uLnTx/>
              <a:uFillTx/>
              <a:latin typeface="Bahnschrift" pitchFamily="34" charset="0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749" y="1692033"/>
            <a:ext cx="9947666" cy="5087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786182" y="122851"/>
            <a:ext cx="10515600" cy="1325563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latin typeface="Bahnschrift" pitchFamily="34" charset="0"/>
              </a:rPr>
              <a:t>Реализация</a:t>
            </a:r>
            <a:endParaRPr lang="ru-RU" sz="4800" b="1" dirty="0">
              <a:solidFill>
                <a:schemeClr val="bg1"/>
              </a:solidFill>
              <a:latin typeface="Bahnschrift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095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 txBox="1">
            <a:spLocks/>
          </p:cNvSpPr>
          <p:nvPr/>
        </p:nvSpPr>
        <p:spPr>
          <a:xfrm>
            <a:off x="10980616" y="5345724"/>
            <a:ext cx="945660" cy="93784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AAD5E-50F1-47D0-B1A1-61B6D3C53BC7}" type="slidenum">
              <a:rPr kumimoji="0" lang="ru-RU" sz="6600" b="1" i="0" u="none" strike="noStrike" kern="1200" cap="none" spc="0" normalizeH="0" baseline="0" noProof="0" smtClean="0">
                <a:ln>
                  <a:noFill/>
                </a:ln>
                <a:solidFill>
                  <a:srgbClr val="70A8DA"/>
                </a:solidFill>
                <a:effectLst/>
                <a:uLnTx/>
                <a:uFillTx/>
                <a:latin typeface="Bahnschrift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6600" b="1" i="0" u="none" strike="noStrike" kern="1200" cap="none" spc="0" normalizeH="0" baseline="0" noProof="0" dirty="0">
              <a:ln>
                <a:noFill/>
              </a:ln>
              <a:solidFill>
                <a:srgbClr val="70A8DA"/>
              </a:solidFill>
              <a:effectLst/>
              <a:uLnTx/>
              <a:uFillTx/>
              <a:latin typeface="Bahnschrift" pitchFamily="34" charset="0"/>
              <a:ea typeface="+mn-ea"/>
              <a:cs typeface="+mn-cs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86182" y="122851"/>
            <a:ext cx="10515600" cy="1325563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latin typeface="Bahnschrift" pitchFamily="34" charset="0"/>
              </a:rPr>
              <a:t>Реализация</a:t>
            </a:r>
            <a:endParaRPr lang="ru-RU" sz="4800" b="1" dirty="0">
              <a:solidFill>
                <a:schemeClr val="bg1"/>
              </a:solidFill>
              <a:latin typeface="Bahnschrift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059" y="1719382"/>
            <a:ext cx="9948985" cy="5088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7095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 txBox="1">
            <a:spLocks/>
          </p:cNvSpPr>
          <p:nvPr/>
        </p:nvSpPr>
        <p:spPr>
          <a:xfrm>
            <a:off x="10980616" y="5345724"/>
            <a:ext cx="945660" cy="93784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AAD5E-50F1-47D0-B1A1-61B6D3C53BC7}" type="slidenum">
              <a:rPr kumimoji="0" lang="ru-RU" sz="6600" b="1" i="0" u="none" strike="noStrike" kern="1200" cap="none" spc="0" normalizeH="0" baseline="0" noProof="0" smtClean="0">
                <a:ln>
                  <a:noFill/>
                </a:ln>
                <a:solidFill>
                  <a:srgbClr val="70A8DA"/>
                </a:solidFill>
                <a:effectLst/>
                <a:uLnTx/>
                <a:uFillTx/>
                <a:latin typeface="Bahnschrift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6600" b="1" i="0" u="none" strike="noStrike" kern="1200" cap="none" spc="0" normalizeH="0" baseline="0" noProof="0" dirty="0">
              <a:ln>
                <a:noFill/>
              </a:ln>
              <a:solidFill>
                <a:srgbClr val="70A8DA"/>
              </a:solidFill>
              <a:effectLst/>
              <a:uLnTx/>
              <a:uFillTx/>
              <a:latin typeface="Bahnschrift" pitchFamily="34" charset="0"/>
              <a:ea typeface="+mn-ea"/>
              <a:cs typeface="+mn-cs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786182" y="122851"/>
            <a:ext cx="10515600" cy="1325563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latin typeface="Bahnschrift" pitchFamily="34" charset="0"/>
              </a:rPr>
              <a:t>Реализация</a:t>
            </a:r>
            <a:endParaRPr lang="ru-RU" sz="4800" b="1" dirty="0">
              <a:solidFill>
                <a:schemeClr val="bg1"/>
              </a:solidFill>
              <a:latin typeface="Bahnschrift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244" y="1699690"/>
            <a:ext cx="9956801" cy="5092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7095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00" y="115750"/>
            <a:ext cx="10515600" cy="1325563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latin typeface="Bahnschrift" pitchFamily="34" charset="0"/>
              </a:rPr>
              <a:t>Итоги реализации проекта</a:t>
            </a:r>
            <a:endParaRPr lang="ru-RU" sz="4800" b="1" dirty="0">
              <a:solidFill>
                <a:schemeClr val="bg1"/>
              </a:solidFill>
              <a:latin typeface="Bahnschrift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0677" y="1787525"/>
            <a:ext cx="7846646" cy="435133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3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ahnschrift" pitchFamily="34" charset="0"/>
              </a:rPr>
              <a:t>За период функционирования услуги </a:t>
            </a:r>
            <a:br>
              <a:rPr lang="ru-RU" sz="23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ahnschrift" pitchFamily="34" charset="0"/>
              </a:rPr>
            </a:br>
            <a:r>
              <a:rPr lang="ru-RU" sz="23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ahnschrift" pitchFamily="34" charset="0"/>
              </a:rPr>
              <a:t>«Без чиновника» автоматически принято </a:t>
            </a:r>
            <a:br>
              <a:rPr lang="ru-RU" sz="23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ahnschrift" pitchFamily="34" charset="0"/>
              </a:rPr>
            </a:br>
            <a:r>
              <a:rPr lang="ru-RU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ahnschrift" pitchFamily="34" charset="0"/>
              </a:rPr>
              <a:t>216</a:t>
            </a:r>
            <a:r>
              <a:rPr lang="ru-RU" sz="23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ahnschrift" pitchFamily="34" charset="0"/>
              </a:rPr>
              <a:t> решений </a:t>
            </a:r>
            <a:br>
              <a:rPr lang="ru-RU" sz="23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ahnschrift" pitchFamily="34" charset="0"/>
              </a:rPr>
            </a:br>
            <a:r>
              <a:rPr lang="ru-RU" sz="23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ahnschrift" pitchFamily="34" charset="0"/>
              </a:rPr>
              <a:t>(по заявлениям посредством ЕПГУ).</a:t>
            </a:r>
          </a:p>
          <a:p>
            <a:pPr>
              <a:buFont typeface="Wingdings" pitchFamily="2" charset="2"/>
              <a:buChar char="§"/>
            </a:pPr>
            <a:r>
              <a:rPr lang="ru-RU" sz="23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ahnschrift" pitchFamily="34" charset="0"/>
              </a:rPr>
              <a:t>В октябре 2019 года к сервису приема заявлений будет подключена АИС МФЦ. </a:t>
            </a:r>
          </a:p>
          <a:p>
            <a:pPr>
              <a:buFont typeface="Wingdings" pitchFamily="2" charset="2"/>
              <a:buChar char="§"/>
            </a:pPr>
            <a:r>
              <a:rPr lang="ru-RU" sz="23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ahnschrift" pitchFamily="34" charset="0"/>
              </a:rPr>
              <a:t>До конца 2019 года ожидается принятие решений </a:t>
            </a:r>
            <a:br>
              <a:rPr lang="ru-RU" sz="23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ahnschrift" pitchFamily="34" charset="0"/>
              </a:rPr>
            </a:br>
            <a:r>
              <a:rPr lang="ru-RU" sz="23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ahnschrift" pitchFamily="34" charset="0"/>
              </a:rPr>
              <a:t>по </a:t>
            </a:r>
            <a:r>
              <a:rPr lang="ru-RU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ahnschrift" pitchFamily="34" charset="0"/>
              </a:rPr>
              <a:t>1500</a:t>
            </a:r>
            <a:r>
              <a:rPr lang="ru-RU" sz="23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ahnschrift" pitchFamily="34" charset="0"/>
              </a:rPr>
              <a:t> заявлениям.</a:t>
            </a:r>
          </a:p>
          <a:p>
            <a:pPr>
              <a:buFont typeface="Wingdings" pitchFamily="2" charset="2"/>
              <a:buChar char="§"/>
            </a:pPr>
            <a:r>
              <a:rPr lang="ru-RU" sz="23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ahnschrift" pitchFamily="34" charset="0"/>
              </a:rPr>
              <a:t>За период 2020 года ожидается принятие решений </a:t>
            </a:r>
            <a:br>
              <a:rPr lang="ru-RU" sz="23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ahnschrift" pitchFamily="34" charset="0"/>
              </a:rPr>
            </a:br>
            <a:r>
              <a:rPr lang="ru-RU" sz="23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ahnschrift" pitchFamily="34" charset="0"/>
              </a:rPr>
              <a:t>по </a:t>
            </a:r>
            <a:r>
              <a:rPr lang="ru-RU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ahnschrift" pitchFamily="34" charset="0"/>
              </a:rPr>
              <a:t>9000</a:t>
            </a:r>
            <a:r>
              <a:rPr lang="ru-RU" sz="23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ahnschrift" pitchFamily="34" charset="0"/>
              </a:rPr>
              <a:t> заявлений.</a:t>
            </a:r>
            <a:endParaRPr lang="ru-RU" sz="2300" dirty="0">
              <a:solidFill>
                <a:schemeClr val="accent1">
                  <a:lumMod val="20000"/>
                  <a:lumOff val="80000"/>
                </a:schemeClr>
              </a:solidFill>
              <a:latin typeface="Bahnschrift" pitchFamily="34" charset="0"/>
            </a:endParaRPr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>
          <a:xfrm>
            <a:off x="10980616" y="5345724"/>
            <a:ext cx="945660" cy="93784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AAD5E-50F1-47D0-B1A1-61B6D3C53BC7}" type="slidenum">
              <a:rPr kumimoji="0" lang="ru-RU" sz="6600" b="1" i="0" u="none" strike="noStrike" kern="1200" cap="none" spc="0" normalizeH="0" baseline="0" noProof="0" smtClean="0">
                <a:ln>
                  <a:noFill/>
                </a:ln>
                <a:solidFill>
                  <a:srgbClr val="70A8DA"/>
                </a:solidFill>
                <a:effectLst/>
                <a:uLnTx/>
                <a:uFillTx/>
                <a:latin typeface="Bahnschrift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6600" b="1" i="0" u="none" strike="noStrike" kern="1200" cap="none" spc="0" normalizeH="0" baseline="0" noProof="0" dirty="0">
              <a:ln>
                <a:noFill/>
              </a:ln>
              <a:solidFill>
                <a:srgbClr val="70A8DA"/>
              </a:solidFill>
              <a:effectLst/>
              <a:uLnTx/>
              <a:uFillTx/>
              <a:latin typeface="Bahnschrift" pitchFamily="34" charset="0"/>
              <a:ea typeface="+mn-ea"/>
              <a:cs typeface="+mn-cs"/>
            </a:endParaRPr>
          </a:p>
        </p:txBody>
      </p:sp>
      <p:pic>
        <p:nvPicPr>
          <p:cNvPr id="7" name="Рисунок 6" descr="портфель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2626" y="1828949"/>
            <a:ext cx="1724514" cy="17192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7095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00" y="115750"/>
            <a:ext cx="10515600" cy="1325563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latin typeface="Bahnschrift" pitchFamily="34" charset="0"/>
              </a:rPr>
              <a:t>Перспективы развития</a:t>
            </a:r>
            <a:endParaRPr lang="ru-RU" sz="4800" b="1" dirty="0">
              <a:solidFill>
                <a:schemeClr val="bg1"/>
              </a:solidFill>
              <a:latin typeface="Bahnschrift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0575" y="1873490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3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ahnschrift" pitchFamily="34" charset="0"/>
              </a:rPr>
              <a:t>До конца 2019 года планируется перевод на автоматическое </a:t>
            </a:r>
            <a:br>
              <a:rPr lang="ru-RU" sz="23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ahnschrift" pitchFamily="34" charset="0"/>
              </a:rPr>
            </a:br>
            <a:r>
              <a:rPr lang="ru-RU" sz="23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ahnschrift" pitchFamily="34" charset="0"/>
              </a:rPr>
              <a:t>принятие решения 4 востребованных популярных услуг:</a:t>
            </a:r>
          </a:p>
          <a:p>
            <a:pPr lvl="1">
              <a:buFont typeface="Wingdings" pitchFamily="2" charset="2"/>
              <a:buChar char="§"/>
            </a:pPr>
            <a:r>
              <a:rPr lang="ru-RU" sz="19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ahnschrift" pitchFamily="34" charset="0"/>
              </a:rPr>
              <a:t>единовременная выплат по случаю рождения ребенка;</a:t>
            </a:r>
          </a:p>
          <a:p>
            <a:pPr lvl="1">
              <a:buFont typeface="Wingdings" pitchFamily="2" charset="2"/>
              <a:buChar char="§"/>
            </a:pPr>
            <a:r>
              <a:rPr lang="ru-RU" sz="19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ahnschrift" pitchFamily="34" charset="0"/>
              </a:rPr>
              <a:t>единовременная выплат по случаю рождения второго ребенка;</a:t>
            </a:r>
          </a:p>
          <a:p>
            <a:pPr lvl="1">
              <a:buFont typeface="Wingdings" pitchFamily="2" charset="2"/>
              <a:buChar char="§"/>
            </a:pPr>
            <a:r>
              <a:rPr lang="ru-RU" sz="19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ahnschrift" pitchFamily="34" charset="0"/>
              </a:rPr>
              <a:t>единовременная выплат при одновременно рождении </a:t>
            </a:r>
            <a:br>
              <a:rPr lang="ru-RU" sz="19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ahnschrift" pitchFamily="34" charset="0"/>
              </a:rPr>
            </a:br>
            <a:r>
              <a:rPr lang="ru-RU" sz="19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ahnschrift" pitchFamily="34" charset="0"/>
              </a:rPr>
              <a:t>двух и более детей;</a:t>
            </a:r>
          </a:p>
          <a:p>
            <a:pPr lvl="1">
              <a:buFont typeface="Wingdings" pitchFamily="2" charset="2"/>
              <a:buChar char="§"/>
            </a:pPr>
            <a:r>
              <a:rPr lang="ru-RU" sz="19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ahnschrift" pitchFamily="34" charset="0"/>
              </a:rPr>
              <a:t>единовременная выплат по случаю рождения ребенка </a:t>
            </a:r>
            <a:br>
              <a:rPr lang="ru-RU" sz="19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ahnschrift" pitchFamily="34" charset="0"/>
              </a:rPr>
            </a:br>
            <a:r>
              <a:rPr lang="ru-RU" sz="19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ahnschrift" pitchFamily="34" charset="0"/>
              </a:rPr>
              <a:t>в течении двух лет со дня заключения брака.</a:t>
            </a:r>
          </a:p>
          <a:p>
            <a:pPr>
              <a:buFont typeface="Wingdings" pitchFamily="2" charset="2"/>
              <a:buChar char="§"/>
            </a:pPr>
            <a:r>
              <a:rPr lang="ru-RU" sz="23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ahnschrift" pitchFamily="34" charset="0"/>
              </a:rPr>
              <a:t>В 2020 году запланированы работы по переводу МСП на автоматизированное назначение продолжится</a:t>
            </a:r>
            <a:endParaRPr lang="ru-RU" sz="2300" dirty="0">
              <a:solidFill>
                <a:schemeClr val="accent1">
                  <a:lumMod val="20000"/>
                  <a:lumOff val="80000"/>
                </a:schemeClr>
              </a:solidFill>
              <a:latin typeface="Bahnschrift" pitchFamily="34" charset="0"/>
            </a:endParaRPr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>
          <a:xfrm>
            <a:off x="10980616" y="5345724"/>
            <a:ext cx="945660" cy="93784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AAD5E-50F1-47D0-B1A1-61B6D3C53BC7}" type="slidenum">
              <a:rPr kumimoji="0" lang="ru-RU" sz="6600" b="1" i="0" u="none" strike="noStrike" kern="1200" cap="none" spc="0" normalizeH="0" baseline="0" noProof="0" smtClean="0">
                <a:ln>
                  <a:noFill/>
                </a:ln>
                <a:solidFill>
                  <a:srgbClr val="70A8DA"/>
                </a:solidFill>
                <a:effectLst/>
                <a:uLnTx/>
                <a:uFillTx/>
                <a:latin typeface="Bahnschrift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6600" b="1" i="0" u="none" strike="noStrike" kern="1200" cap="none" spc="0" normalizeH="0" baseline="0" noProof="0" dirty="0">
              <a:ln>
                <a:noFill/>
              </a:ln>
              <a:solidFill>
                <a:srgbClr val="70A8DA"/>
              </a:solidFill>
              <a:effectLst/>
              <a:uLnTx/>
              <a:uFillTx/>
              <a:latin typeface="Bahnschrif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095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9790723" cy="4351338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Wingdings" pitchFamily="2" charset="2"/>
              <a:buChar char="§"/>
            </a:pP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Услуга «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ahnschrift" pitchFamily="34" charset="0"/>
              </a:rPr>
              <a:t>Без чиновника» - автоматическое </a:t>
            </a:r>
            <a:b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ahnschrift" pitchFamily="34" charset="0"/>
              </a:rPr>
            </a:b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ahnschrift" pitchFamily="34" charset="0"/>
              </a:rPr>
              <a:t>назначение следующих видов МСП: 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ahnschrift" pitchFamily="34" charset="0"/>
              </a:rPr>
              <a:t> «Выплата ежемесячного социального пособия </a:t>
            </a:r>
            <a:b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ahnschrift" pitchFamily="34" charset="0"/>
              </a:rPr>
            </a:b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ahnschrift" pitchFamily="34" charset="0"/>
              </a:rPr>
              <a:t>на детей-инвалидов» и «Выплата ежемесячного </a:t>
            </a:r>
            <a:b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ahnschrift" pitchFamily="34" charset="0"/>
              </a:rPr>
            </a:b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ahnschrift" pitchFamily="34" charset="0"/>
              </a:rPr>
              <a:t>социального пособия на детей, потерявших кормильца».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ahnschrift" pitchFamily="34" charset="0"/>
              </a:rPr>
              <a:t>Проект реализован в рамках сопровождения системы </a:t>
            </a:r>
            <a:b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ahnschrift" pitchFamily="34" charset="0"/>
              </a:rPr>
            </a:b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ahnschrift" pitchFamily="34" charset="0"/>
              </a:rPr>
              <a:t>ППО АСОИ на 2019 год. 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ahnschrift" pitchFamily="34" charset="0"/>
              </a:rPr>
              <a:t>Общий бюджет </a:t>
            </a:r>
            <a:r>
              <a:rPr lang="en-US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ahnschrift" pitchFamily="34" charset="0"/>
              </a:rPr>
              <a:t>870000 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ahnschrift" pitchFamily="34" charset="0"/>
              </a:rPr>
              <a:t>руб.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ahnschrift" pitchFamily="34" charset="0"/>
              </a:rPr>
              <a:t>Разработка апрель 2019 г. 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ahnschrift" pitchFamily="34" charset="0"/>
              </a:rPr>
              <a:t>Запуск в промышленную эксплуатацию (ЕПГУ) июнь 2019 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ahnschrift" pitchFamily="34" charset="0"/>
              </a:rPr>
              <a:t>Распространение проекта на МФЦ – октябрь 2019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  <a:latin typeface="Bahnschrift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980616" y="5345724"/>
            <a:ext cx="945660" cy="937845"/>
          </a:xfrm>
        </p:spPr>
        <p:txBody>
          <a:bodyPr/>
          <a:lstStyle/>
          <a:p>
            <a:pPr algn="ctr"/>
            <a:fld id="{5C0AAD5E-50F1-47D0-B1A1-61B6D3C53BC7}" type="slidenum">
              <a:rPr lang="ru-RU" sz="6600" b="1" smtClean="0">
                <a:solidFill>
                  <a:srgbClr val="70A8DA"/>
                </a:solidFill>
                <a:latin typeface="Bahnschrift" pitchFamily="34" charset="0"/>
              </a:rPr>
              <a:pPr algn="ctr"/>
              <a:t>2</a:t>
            </a:fld>
            <a:endParaRPr lang="ru-RU" sz="6600" b="1" dirty="0">
              <a:solidFill>
                <a:srgbClr val="70A8DA"/>
              </a:solidFill>
              <a:latin typeface="Bahnschrift" pitchFamily="34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8E0C0333-5142-49D4-802E-C16048922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492" y="294790"/>
            <a:ext cx="9618785" cy="1325563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Bahnschrift" pitchFamily="34" charset="0"/>
              </a:rPr>
              <a:t>Краткое описание локальной области внедрения проекта</a:t>
            </a:r>
            <a:endParaRPr lang="ru-RU" b="1" dirty="0">
              <a:solidFill>
                <a:schemeClr val="bg1"/>
              </a:solidFill>
              <a:latin typeface="Bahnschrift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159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22952" y="2235665"/>
            <a:ext cx="7682523" cy="328979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3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ahnschrift" pitchFamily="34" charset="0"/>
              </a:rPr>
              <a:t>Функционирует с 2005 года.</a:t>
            </a:r>
          </a:p>
          <a:p>
            <a:pPr>
              <a:buFont typeface="Wingdings" pitchFamily="2" charset="2"/>
              <a:buChar char="§"/>
            </a:pPr>
            <a:r>
              <a:rPr lang="ru-RU" sz="23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ahnschrift" pitchFamily="34" charset="0"/>
              </a:rPr>
              <a:t> </a:t>
            </a:r>
            <a:r>
              <a:rPr lang="ru-RU" sz="4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ahnschrift" pitchFamily="34" charset="0"/>
              </a:rPr>
              <a:t>300000 </a:t>
            </a:r>
            <a:r>
              <a:rPr lang="ru-RU" sz="23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ahnschrift" pitchFamily="34" charset="0"/>
              </a:rPr>
              <a:t>жителей округа получают государственные услуги в сфере СЗ и меры СП</a:t>
            </a:r>
          </a:p>
          <a:p>
            <a:pPr>
              <a:buFont typeface="Wingdings" pitchFamily="2" charset="2"/>
              <a:buChar char="§"/>
            </a:pPr>
            <a:r>
              <a:rPr lang="ru-RU" sz="23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ahnschrift" pitchFamily="34" charset="0"/>
              </a:rPr>
              <a:t> </a:t>
            </a:r>
            <a:r>
              <a:rPr lang="ru-RU" sz="4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ahnschrift" pitchFamily="34" charset="0"/>
              </a:rPr>
              <a:t>550</a:t>
            </a:r>
            <a:r>
              <a:rPr lang="ru-RU" sz="23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ahnschrift" pitchFamily="34" charset="0"/>
              </a:rPr>
              <a:t> пользователей (работников органов СЗ)</a:t>
            </a:r>
          </a:p>
          <a:p>
            <a:pPr>
              <a:buNone/>
            </a:pPr>
            <a:endParaRPr lang="ru-RU" sz="2300" dirty="0">
              <a:solidFill>
                <a:schemeClr val="accent1">
                  <a:lumMod val="20000"/>
                  <a:lumOff val="80000"/>
                </a:schemeClr>
              </a:solidFill>
              <a:latin typeface="Bahnschrift" pitchFamily="34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8E0C0333-5142-49D4-802E-C16048922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724" y="193187"/>
            <a:ext cx="10541000" cy="111979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Bahnschrift" pitchFamily="34" charset="0"/>
              </a:rPr>
              <a:t>История возникновения</a:t>
            </a:r>
            <a:endParaRPr lang="ru-RU" b="1" dirty="0">
              <a:solidFill>
                <a:schemeClr val="bg1"/>
              </a:solidFill>
              <a:latin typeface="Bahnschrift" pitchFamily="34" charset="0"/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980616" y="5345724"/>
            <a:ext cx="945660" cy="937845"/>
          </a:xfrm>
        </p:spPr>
        <p:txBody>
          <a:bodyPr/>
          <a:lstStyle/>
          <a:p>
            <a:pPr algn="ctr"/>
            <a:fld id="{5C0AAD5E-50F1-47D0-B1A1-61B6D3C53BC7}" type="slidenum">
              <a:rPr lang="ru-RU" sz="6600" b="1" smtClean="0">
                <a:solidFill>
                  <a:srgbClr val="70A8DA"/>
                </a:solidFill>
                <a:latin typeface="Bahnschrift" pitchFamily="34" charset="0"/>
              </a:rPr>
              <a:pPr algn="ctr"/>
              <a:t>3</a:t>
            </a:fld>
            <a:endParaRPr lang="ru-RU" sz="6600" b="1" dirty="0">
              <a:solidFill>
                <a:srgbClr val="70A8DA"/>
              </a:solidFill>
              <a:latin typeface="Bahnschrift" pitchFamily="34" charset="0"/>
            </a:endParaRPr>
          </a:p>
        </p:txBody>
      </p:sp>
      <p:pic>
        <p:nvPicPr>
          <p:cNvPr id="7" name="Рисунок 6" descr="асо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7344" y="2152040"/>
            <a:ext cx="1771650" cy="24288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9625" y="2203942"/>
            <a:ext cx="1483098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ahnschrift" pitchFamily="34" charset="0"/>
              </a:rPr>
              <a:t>ППО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ahnschrift" pitchFamily="34" charset="0"/>
              </a:rPr>
              <a:t>«АСОИ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ahnschrift" pitchFamily="34" charset="0"/>
              </a:rPr>
              <a:t>»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8799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30769" y="2063735"/>
            <a:ext cx="7643446" cy="435133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3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ahnschrift" pitchFamily="34" charset="0"/>
              </a:rPr>
              <a:t>Первый положительный опыт реализован </a:t>
            </a:r>
            <a:br>
              <a:rPr lang="ru-RU" sz="23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ahnschrift" pitchFamily="34" charset="0"/>
              </a:rPr>
            </a:br>
            <a:r>
              <a:rPr lang="ru-RU" sz="23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ahnschrift" pitchFamily="34" charset="0"/>
              </a:rPr>
              <a:t>в  2018 году:</a:t>
            </a:r>
            <a:br>
              <a:rPr lang="ru-RU" sz="23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ahnschrift" pitchFamily="34" charset="0"/>
              </a:rPr>
            </a:br>
            <a:endParaRPr lang="ru-RU" sz="2300" dirty="0" smtClean="0">
              <a:solidFill>
                <a:schemeClr val="accent1">
                  <a:lumMod val="20000"/>
                  <a:lumOff val="80000"/>
                </a:schemeClr>
              </a:solidFill>
              <a:latin typeface="Bahnschrift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ru-RU" sz="19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ahnschrift" pitchFamily="34" charset="0"/>
              </a:rPr>
              <a:t>Предоставление </a:t>
            </a:r>
            <a:r>
              <a:rPr lang="ru-RU" sz="19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ahnschrift" pitchFamily="34" charset="0"/>
              </a:rPr>
              <a:t>исключительно в электронном виде</a:t>
            </a:r>
            <a:r>
              <a:rPr lang="ru-RU" sz="19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ahnschrift" pitchFamily="34" charset="0"/>
              </a:rPr>
              <a:t> </a:t>
            </a:r>
            <a:br>
              <a:rPr lang="ru-RU" sz="19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ahnschrift" pitchFamily="34" charset="0"/>
              </a:rPr>
            </a:br>
            <a:r>
              <a:rPr lang="ru-RU" sz="19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ahnschrift" pitchFamily="34" charset="0"/>
              </a:rPr>
              <a:t>государственной </a:t>
            </a:r>
            <a:r>
              <a:rPr lang="ru-RU" sz="19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ahnschrift" pitchFamily="34" charset="0"/>
              </a:rPr>
              <a:t>услуги «Выплата пособия в размере </a:t>
            </a:r>
            <a:r>
              <a:rPr lang="ru-RU" sz="19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ahnschrift" pitchFamily="34" charset="0"/>
              </a:rPr>
              <a:t/>
            </a:r>
            <a:br>
              <a:rPr lang="ru-RU" sz="19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ahnschrift" pitchFamily="34" charset="0"/>
              </a:rPr>
            </a:br>
            <a:r>
              <a:rPr lang="ru-RU" sz="19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ahnschrift" pitchFamily="34" charset="0"/>
              </a:rPr>
              <a:t>5000 </a:t>
            </a:r>
            <a:r>
              <a:rPr lang="ru-RU" sz="19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ahnschrift" pitchFamily="34" charset="0"/>
              </a:rPr>
              <a:t>рублей рожденным в </a:t>
            </a:r>
            <a:r>
              <a:rPr lang="ru-RU" sz="19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ahnschrift" pitchFamily="34" charset="0"/>
              </a:rPr>
              <a:t>Югре</a:t>
            </a:r>
            <a:r>
              <a:rPr lang="ru-RU" sz="19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ahnschrift" pitchFamily="34" charset="0"/>
              </a:rPr>
              <a:t>». </a:t>
            </a:r>
          </a:p>
          <a:p>
            <a:pPr lvl="1">
              <a:buFont typeface="Wingdings" pitchFamily="2" charset="2"/>
              <a:buChar char="§"/>
            </a:pPr>
            <a:r>
              <a:rPr lang="ru-RU" sz="19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ahnschrift" pitchFamily="34" charset="0"/>
              </a:rPr>
              <a:t>Выплата коснулась </a:t>
            </a:r>
            <a:r>
              <a:rPr lang="ru-RU" sz="4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ahnschrift" pitchFamily="34" charset="0"/>
              </a:rPr>
              <a:t>480</a:t>
            </a:r>
            <a:r>
              <a:rPr lang="en-US" sz="4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ahnschrift" pitchFamily="34" charset="0"/>
              </a:rPr>
              <a:t> </a:t>
            </a:r>
            <a:r>
              <a:rPr lang="ru-RU" sz="4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ahnschrift" pitchFamily="34" charset="0"/>
              </a:rPr>
              <a:t>000 </a:t>
            </a:r>
            <a:r>
              <a:rPr lang="ru-RU" sz="19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ahnschrift" pitchFamily="34" charset="0"/>
              </a:rPr>
              <a:t>жителей региона.</a:t>
            </a:r>
          </a:p>
          <a:p>
            <a:pPr lvl="1">
              <a:buFont typeface="Wingdings" pitchFamily="2" charset="2"/>
              <a:buChar char="§"/>
            </a:pPr>
            <a:r>
              <a:rPr lang="ru-RU" sz="19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ahnschrift" pitchFamily="34" charset="0"/>
              </a:rPr>
              <a:t>Подача заявлений на услугу осуществлялась через </a:t>
            </a:r>
            <a:r>
              <a:rPr lang="ru-RU" sz="19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ahnschrift" pitchFamily="34" charset="0"/>
              </a:rPr>
              <a:t/>
            </a:r>
            <a:br>
              <a:rPr lang="ru-RU" sz="19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ahnschrift" pitchFamily="34" charset="0"/>
              </a:rPr>
            </a:br>
            <a:r>
              <a:rPr lang="ru-RU" sz="19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ahnschrift" pitchFamily="34" charset="0"/>
              </a:rPr>
              <a:t>ЕПГУ без </a:t>
            </a:r>
            <a:r>
              <a:rPr lang="ru-RU" sz="19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ahnschrift" pitchFamily="34" charset="0"/>
              </a:rPr>
              <a:t>посещения органов власти.</a:t>
            </a:r>
            <a:endParaRPr lang="ru-RU" sz="1900" dirty="0">
              <a:solidFill>
                <a:schemeClr val="accent1">
                  <a:lumMod val="20000"/>
                  <a:lumOff val="80000"/>
                </a:schemeClr>
              </a:solidFill>
              <a:latin typeface="Bahnschrift" pitchFamily="34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8E0C0333-5142-49D4-802E-C16048922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724" y="193187"/>
            <a:ext cx="10541000" cy="111979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Bahnschrift" pitchFamily="34" charset="0"/>
              </a:rPr>
              <a:t>История возникновения</a:t>
            </a:r>
            <a:endParaRPr lang="ru-RU" b="1" dirty="0">
              <a:solidFill>
                <a:schemeClr val="bg1"/>
              </a:solidFill>
              <a:latin typeface="Bahnschrift" pitchFamily="34" charset="0"/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980616" y="5345724"/>
            <a:ext cx="945660" cy="937845"/>
          </a:xfrm>
        </p:spPr>
        <p:txBody>
          <a:bodyPr/>
          <a:lstStyle/>
          <a:p>
            <a:pPr algn="ctr"/>
            <a:fld id="{5C0AAD5E-50F1-47D0-B1A1-61B6D3C53BC7}" type="slidenum">
              <a:rPr lang="ru-RU" sz="6600" b="1" smtClean="0">
                <a:solidFill>
                  <a:srgbClr val="70A8DA"/>
                </a:solidFill>
                <a:latin typeface="Bahnschrift" pitchFamily="34" charset="0"/>
              </a:rPr>
              <a:pPr algn="ctr"/>
              <a:t>4</a:t>
            </a:fld>
            <a:endParaRPr lang="ru-RU" sz="6600" b="1" dirty="0">
              <a:solidFill>
                <a:srgbClr val="70A8DA"/>
              </a:solidFill>
              <a:latin typeface="Bahnschrift" pitchFamily="34" charset="0"/>
            </a:endParaRPr>
          </a:p>
        </p:txBody>
      </p:sp>
      <p:pic>
        <p:nvPicPr>
          <p:cNvPr id="7" name="Рисунок 6" descr="асои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7344" y="2152040"/>
            <a:ext cx="1771650" cy="24288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9625" y="2203942"/>
            <a:ext cx="1483098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ahnschrift" pitchFamily="34" charset="0"/>
              </a:rPr>
              <a:t>ППО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ahnschrift" pitchFamily="34" charset="0"/>
              </a:rPr>
              <a:t>«АСОИ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ahnschrift" pitchFamily="34" charset="0"/>
              </a:rPr>
              <a:t>»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8799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2610340" y="1812950"/>
            <a:ext cx="5236307" cy="440028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Bahnschrift" pitchFamily="34" charset="0"/>
              </a:rPr>
              <a:t/>
            </a:r>
            <a:br>
              <a:rPr lang="en-US" sz="2000" b="1" dirty="0" smtClean="0">
                <a:solidFill>
                  <a:schemeClr val="bg1"/>
                </a:solidFill>
                <a:latin typeface="Bahnschrift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Bahnschrift" pitchFamily="34" charset="0"/>
              </a:rPr>
              <a:t>Обращение </a:t>
            </a:r>
            <a:r>
              <a:rPr lang="ru-RU" sz="2000" b="1" dirty="0" smtClean="0">
                <a:solidFill>
                  <a:schemeClr val="bg1"/>
                </a:solidFill>
                <a:latin typeface="Bahnschrift" pitchFamily="34" charset="0"/>
              </a:rPr>
              <a:t>граждане</a:t>
            </a:r>
            <a:r>
              <a:rPr lang="ru-RU" sz="2000" dirty="0" smtClean="0">
                <a:solidFill>
                  <a:schemeClr val="bg1"/>
                </a:solidFill>
                <a:latin typeface="Bahnschrift" pitchFamily="34" charset="0"/>
              </a:rPr>
              <a:t> за МСП</a:t>
            </a:r>
            <a:r>
              <a:rPr lang="ru-RU" sz="2000" b="1" dirty="0" smtClean="0">
                <a:solidFill>
                  <a:schemeClr val="bg1"/>
                </a:solidFill>
                <a:latin typeface="Bahnschrift" pitchFamily="34" charset="0"/>
              </a:rPr>
              <a:t> 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Bahnschrift" pitchFamily="34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Bahnschrift" pitchFamily="34" charset="0"/>
              </a:rPr>
            </a:br>
            <a:endParaRPr lang="ru-RU" sz="2000" b="1" dirty="0" smtClean="0">
              <a:solidFill>
                <a:schemeClr val="bg1"/>
              </a:solidFill>
              <a:latin typeface="Bahnschrift" pitchFamily="34" charset="0"/>
            </a:endParaRPr>
          </a:p>
          <a:p>
            <a:pPr algn="ctr">
              <a:buNone/>
            </a:pPr>
            <a:r>
              <a:rPr lang="ru-RU" sz="2000" dirty="0" smtClean="0">
                <a:solidFill>
                  <a:schemeClr val="bg1"/>
                </a:solidFill>
                <a:latin typeface="Bahnschrift" pitchFamily="34" charset="0"/>
              </a:rPr>
              <a:t>   </a:t>
            </a:r>
            <a:r>
              <a:rPr lang="ru-RU" sz="2000" b="1" dirty="0" smtClean="0">
                <a:solidFill>
                  <a:schemeClr val="bg1"/>
                </a:solidFill>
                <a:latin typeface="Bahnschrift" pitchFamily="34" charset="0"/>
              </a:rPr>
              <a:t>Работники  СЗ</a:t>
            </a:r>
            <a:br>
              <a:rPr lang="ru-RU" sz="2000" b="1" dirty="0" smtClean="0">
                <a:solidFill>
                  <a:schemeClr val="bg1"/>
                </a:solidFill>
                <a:latin typeface="Bahnschrift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Bahnschrift" pitchFamily="34" charset="0"/>
              </a:rPr>
              <a:t>населения </a:t>
            </a:r>
            <a:endParaRPr lang="ru-RU" sz="1600" b="1" dirty="0" smtClean="0">
              <a:solidFill>
                <a:schemeClr val="bg1"/>
              </a:solidFill>
              <a:latin typeface="Bahnschrift" pitchFamily="34" charset="0"/>
            </a:endParaRPr>
          </a:p>
          <a:p>
            <a:pPr algn="ctr">
              <a:buNone/>
            </a:pPr>
            <a:r>
              <a:rPr lang="ru-RU" sz="1600" dirty="0" smtClean="0">
                <a:solidFill>
                  <a:schemeClr val="bg1"/>
                </a:solidFill>
                <a:latin typeface="Bahnschrift" pitchFamily="34" charset="0"/>
              </a:rPr>
              <a:t>    контроль полноты документов</a:t>
            </a:r>
            <a:br>
              <a:rPr lang="ru-RU" sz="1600" dirty="0" smtClean="0">
                <a:solidFill>
                  <a:schemeClr val="bg1"/>
                </a:solidFill>
                <a:latin typeface="Bahnschrift" pitchFamily="34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Bahnschrift" pitchFamily="34" charset="0"/>
              </a:rPr>
              <a:t>и представленных сведений, </a:t>
            </a:r>
          </a:p>
          <a:p>
            <a:pPr algn="ctr">
              <a:buNone/>
            </a:pPr>
            <a:r>
              <a:rPr lang="ru-RU" sz="1600" dirty="0" smtClean="0">
                <a:solidFill>
                  <a:schemeClr val="bg1"/>
                </a:solidFill>
                <a:latin typeface="Bahnschrift" pitchFamily="34" charset="0"/>
              </a:rPr>
              <a:t>    направление межведомственных </a:t>
            </a:r>
            <a:br>
              <a:rPr lang="ru-RU" sz="1600" dirty="0" smtClean="0">
                <a:solidFill>
                  <a:schemeClr val="bg1"/>
                </a:solidFill>
                <a:latin typeface="Bahnschrift" pitchFamily="34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Bahnschrift" pitchFamily="34" charset="0"/>
              </a:rPr>
              <a:t>запросов, </a:t>
            </a:r>
          </a:p>
          <a:p>
            <a:pPr algn="ctr">
              <a:buNone/>
            </a:pPr>
            <a:r>
              <a:rPr lang="ru-RU" sz="1600" dirty="0" smtClean="0">
                <a:solidFill>
                  <a:schemeClr val="bg1"/>
                </a:solidFill>
                <a:latin typeface="Bahnschrift" pitchFamily="34" charset="0"/>
              </a:rPr>
              <a:t>анализ полученных </a:t>
            </a:r>
            <a:br>
              <a:rPr lang="ru-RU" sz="1600" dirty="0" smtClean="0">
                <a:solidFill>
                  <a:schemeClr val="bg1"/>
                </a:solidFill>
                <a:latin typeface="Bahnschrift" pitchFamily="34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Bahnschrift" pitchFamily="34" charset="0"/>
              </a:rPr>
              <a:t>ответов </a:t>
            </a:r>
          </a:p>
          <a:p>
            <a:pPr algn="ctr">
              <a:buNone/>
            </a:pPr>
            <a:r>
              <a:rPr lang="ru-RU" sz="1600" dirty="0" smtClean="0">
                <a:solidFill>
                  <a:schemeClr val="bg1"/>
                </a:solidFill>
                <a:latin typeface="Bahnschrift" pitchFamily="34" charset="0"/>
              </a:rPr>
              <a:t>    процесс назначения мер</a:t>
            </a:r>
            <a:br>
              <a:rPr lang="ru-RU" sz="1600" dirty="0" smtClean="0">
                <a:solidFill>
                  <a:schemeClr val="bg1"/>
                </a:solidFill>
                <a:latin typeface="Bahnschrift" pitchFamily="34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Bahnschrift" pitchFamily="34" charset="0"/>
              </a:rPr>
              <a:t>социальной поддержки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8E0C0333-5142-49D4-802E-C16048922BC4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2F83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8E0C0333-5142-49D4-802E-C16048922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495" y="294790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>
                <a:solidFill>
                  <a:schemeClr val="bg1"/>
                </a:solidFill>
                <a:latin typeface="Bahnschrift" pitchFamily="34" charset="0"/>
              </a:rPr>
              <a:t>Краткое описание  локальной </a:t>
            </a:r>
            <a:br>
              <a:rPr lang="ru-RU" b="1" dirty="0" smtClean="0">
                <a:solidFill>
                  <a:schemeClr val="bg1"/>
                </a:solidFill>
                <a:latin typeface="Bahnschrift" pitchFamily="34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Bahnschrift" pitchFamily="34" charset="0"/>
              </a:rPr>
              <a:t>области внедрения проекта </a:t>
            </a:r>
            <a:endParaRPr lang="ru-RU" dirty="0">
              <a:solidFill>
                <a:schemeClr val="bg1"/>
              </a:solidFill>
              <a:latin typeface="Bahnschrift" pitchFamily="34" charset="0"/>
            </a:endParaRPr>
          </a:p>
        </p:txBody>
      </p:sp>
      <p:sp>
        <p:nvSpPr>
          <p:cNvPr id="9" name="Номер слайда 3"/>
          <p:cNvSpPr txBox="1">
            <a:spLocks/>
          </p:cNvSpPr>
          <p:nvPr/>
        </p:nvSpPr>
        <p:spPr>
          <a:xfrm>
            <a:off x="10980616" y="5345724"/>
            <a:ext cx="945660" cy="93784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AAD5E-50F1-47D0-B1A1-61B6D3C53BC7}" type="slidenum">
              <a:rPr kumimoji="0" lang="ru-RU" sz="6600" b="1" i="0" u="none" strike="noStrike" kern="1200" cap="none" spc="0" normalizeH="0" baseline="0" noProof="0" smtClean="0">
                <a:ln>
                  <a:noFill/>
                </a:ln>
                <a:solidFill>
                  <a:srgbClr val="70A8DA"/>
                </a:solidFill>
                <a:effectLst/>
                <a:uLnTx/>
                <a:uFillTx/>
                <a:latin typeface="Bahnschrift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6600" b="1" i="0" u="none" strike="noStrike" kern="1200" cap="none" spc="0" normalizeH="0" baseline="0" noProof="0" dirty="0">
              <a:ln>
                <a:noFill/>
              </a:ln>
              <a:solidFill>
                <a:srgbClr val="70A8DA"/>
              </a:solidFill>
              <a:effectLst/>
              <a:uLnTx/>
              <a:uFillTx/>
              <a:latin typeface="Bahnschrift" pitchFamily="34" charset="0"/>
              <a:ea typeface="+mn-ea"/>
              <a:cs typeface="+mn-cs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86860" y="3192586"/>
            <a:ext cx="2821354" cy="1051166"/>
          </a:xfrm>
          <a:prstGeom prst="roundRect">
            <a:avLst>
              <a:gd name="adj" fmla="val 8228"/>
            </a:avLst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429845" y="3403607"/>
            <a:ext cx="2727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5"/>
                </a:solidFill>
                <a:latin typeface="Bahnschrift" pitchFamily="34" charset="0"/>
              </a:rPr>
              <a:t>отказы </a:t>
            </a:r>
          </a:p>
          <a:p>
            <a:pPr algn="ctr"/>
            <a:r>
              <a:rPr lang="ru-RU" sz="1600" dirty="0" smtClean="0">
                <a:solidFill>
                  <a:schemeClr val="accent5"/>
                </a:solidFill>
                <a:latin typeface="Bahnschrift" pitchFamily="34" charset="0"/>
              </a:rPr>
              <a:t>в предоставления МСП</a:t>
            </a:r>
            <a:endParaRPr lang="ru-RU" sz="1600" b="1" dirty="0">
              <a:solidFill>
                <a:schemeClr val="accent5"/>
              </a:solidFill>
              <a:latin typeface="Bahnschrift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75137" y="4861170"/>
            <a:ext cx="2821354" cy="1051166"/>
          </a:xfrm>
          <a:prstGeom prst="roundRect">
            <a:avLst>
              <a:gd name="adj" fmla="val 8228"/>
            </a:avLst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14214" y="4892431"/>
            <a:ext cx="27510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5"/>
                </a:solidFill>
                <a:latin typeface="Bahnschrift" pitchFamily="34" charset="0"/>
              </a:rPr>
              <a:t>недовольство граждан,</a:t>
            </a:r>
            <a:endParaRPr lang="ru-RU" sz="1600" b="1" dirty="0" smtClean="0">
              <a:solidFill>
                <a:schemeClr val="accent5"/>
              </a:solidFill>
              <a:latin typeface="Bahnschrift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accent5"/>
                </a:solidFill>
                <a:latin typeface="Bahnschrift" pitchFamily="34" charset="0"/>
              </a:rPr>
              <a:t>жалобы и обращение на досудебное обжалование</a:t>
            </a:r>
            <a:endParaRPr lang="ru-RU" sz="16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362091" y="3196494"/>
            <a:ext cx="2821354" cy="1051166"/>
          </a:xfrm>
          <a:prstGeom prst="roundRect">
            <a:avLst>
              <a:gd name="adj" fmla="val 8228"/>
            </a:avLst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350368" y="4865078"/>
            <a:ext cx="2821354" cy="1051166"/>
          </a:xfrm>
          <a:prstGeom prst="roundRect">
            <a:avLst>
              <a:gd name="adj" fmla="val 8228"/>
            </a:avLst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7494952" y="3282461"/>
            <a:ext cx="254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5"/>
                </a:solidFill>
                <a:latin typeface="Bahnschrift" pitchFamily="34" charset="0"/>
              </a:rPr>
              <a:t>возникновение </a:t>
            </a:r>
          </a:p>
          <a:p>
            <a:pPr algn="ctr"/>
            <a:r>
              <a:rPr lang="ru-RU" sz="1600" dirty="0" smtClean="0">
                <a:solidFill>
                  <a:schemeClr val="accent5"/>
                </a:solidFill>
                <a:latin typeface="Bahnschrift" pitchFamily="34" charset="0"/>
              </a:rPr>
              <a:t>неправомерных </a:t>
            </a:r>
          </a:p>
          <a:p>
            <a:pPr algn="ctr"/>
            <a:r>
              <a:rPr lang="ru-RU" sz="1600" dirty="0" smtClean="0">
                <a:solidFill>
                  <a:schemeClr val="accent5"/>
                </a:solidFill>
                <a:latin typeface="Bahnschrift" pitchFamily="34" charset="0"/>
              </a:rPr>
              <a:t>назначений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73111" y="5033103"/>
            <a:ext cx="243058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5"/>
                </a:solidFill>
                <a:latin typeface="Bahnschrift" pitchFamily="34" charset="0"/>
              </a:rPr>
              <a:t>расходы </a:t>
            </a:r>
          </a:p>
          <a:p>
            <a:pPr algn="ctr"/>
            <a:r>
              <a:rPr lang="ru-RU" sz="1600" b="1" dirty="0" smtClean="0">
                <a:solidFill>
                  <a:schemeClr val="accent5"/>
                </a:solidFill>
                <a:latin typeface="Bahnschrift" pitchFamily="34" charset="0"/>
              </a:rPr>
              <a:t>окружного бюджета</a:t>
            </a:r>
          </a:p>
          <a:p>
            <a:endParaRPr lang="ru-RU" dirty="0"/>
          </a:p>
        </p:txBody>
      </p:sp>
      <p:sp>
        <p:nvSpPr>
          <p:cNvPr id="21" name="Стрелка вниз 20"/>
          <p:cNvSpPr/>
          <p:nvPr/>
        </p:nvSpPr>
        <p:spPr>
          <a:xfrm>
            <a:off x="8624095" y="4329729"/>
            <a:ext cx="281353" cy="471371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1641049" y="4318005"/>
            <a:ext cx="281353" cy="471371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 rot="5400000">
            <a:off x="3489568" y="3393391"/>
            <a:ext cx="281353" cy="492370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 rot="16200000">
            <a:off x="6890798" y="3395761"/>
            <a:ext cx="281353" cy="526704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5216587" y="2516559"/>
            <a:ext cx="281353" cy="664308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2396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847672" y="1976374"/>
            <a:ext cx="10515600" cy="435133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3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ahnschrift" pitchFamily="34" charset="0"/>
              </a:rPr>
              <a:t>- Апробация процесса автоматического назначения МСП</a:t>
            </a:r>
          </a:p>
          <a:p>
            <a:pPr>
              <a:buNone/>
            </a:pPr>
            <a:r>
              <a:rPr lang="ru-RU" sz="23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ahnschrift" pitchFamily="34" charset="0"/>
              </a:rPr>
              <a:t>- Выработка решения о развитии автоматического назначения </a:t>
            </a:r>
            <a:br>
              <a:rPr lang="ru-RU" sz="23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ahnschrift" pitchFamily="34" charset="0"/>
              </a:rPr>
            </a:br>
            <a:r>
              <a:rPr lang="ru-RU" sz="23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ahnschrift" pitchFamily="34" charset="0"/>
              </a:rPr>
              <a:t>других МСП </a:t>
            </a:r>
          </a:p>
          <a:p>
            <a:pPr>
              <a:buNone/>
            </a:pPr>
            <a:r>
              <a:rPr lang="ru-RU" sz="23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ahnschrift" pitchFamily="34" charset="0"/>
              </a:rPr>
              <a:t>- Снижение нагрузки на бюджет по содержанию штата </a:t>
            </a:r>
            <a:br>
              <a:rPr lang="ru-RU" sz="23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ahnschrift" pitchFamily="34" charset="0"/>
              </a:rPr>
            </a:br>
            <a:r>
              <a:rPr lang="ru-RU" sz="23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ahnschrift" pitchFamily="34" charset="0"/>
              </a:rPr>
              <a:t>работников, назначающих меры социальной поддержки.</a:t>
            </a:r>
          </a:p>
          <a:p>
            <a:pPr>
              <a:buNone/>
            </a:pPr>
            <a:r>
              <a:rPr lang="ru-RU" sz="23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ahnschrift" pitchFamily="34" charset="0"/>
              </a:rPr>
              <a:t>- Исключение  неправомерного назначения мер социальной </a:t>
            </a:r>
            <a:br>
              <a:rPr lang="ru-RU" sz="23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ahnschrift" pitchFamily="34" charset="0"/>
              </a:rPr>
            </a:br>
            <a:r>
              <a:rPr lang="ru-RU" sz="23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Bahnschrift" pitchFamily="34" charset="0"/>
              </a:rPr>
              <a:t>поддержки</a:t>
            </a:r>
            <a:endParaRPr lang="ru-RU" sz="2300" dirty="0">
              <a:solidFill>
                <a:schemeClr val="accent1">
                  <a:lumMod val="20000"/>
                  <a:lumOff val="80000"/>
                </a:schemeClr>
              </a:solidFill>
              <a:latin typeface="Bahnschrift" pitchFamily="34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8E0C0333-5142-49D4-802E-C16048922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310" y="341680"/>
            <a:ext cx="10515600" cy="861791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Bahnschrift" pitchFamily="34" charset="0"/>
              </a:rPr>
              <a:t>Цели и задачи проекта</a:t>
            </a:r>
            <a:endParaRPr lang="ru-RU" b="1" dirty="0">
              <a:solidFill>
                <a:schemeClr val="bg1"/>
              </a:solidFill>
              <a:latin typeface="Bahnschrift" pitchFamily="34" charset="0"/>
            </a:endParaRPr>
          </a:p>
        </p:txBody>
      </p:sp>
      <p:sp>
        <p:nvSpPr>
          <p:cNvPr id="7" name="Номер слайда 3"/>
          <p:cNvSpPr txBox="1">
            <a:spLocks/>
          </p:cNvSpPr>
          <p:nvPr/>
        </p:nvSpPr>
        <p:spPr>
          <a:xfrm>
            <a:off x="10980616" y="5345724"/>
            <a:ext cx="945660" cy="93784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AAD5E-50F1-47D0-B1A1-61B6D3C53BC7}" type="slidenum">
              <a:rPr kumimoji="0" lang="ru-RU" sz="6600" b="1" i="0" u="none" strike="noStrike" kern="1200" cap="none" spc="0" normalizeH="0" baseline="0" noProof="0" smtClean="0">
                <a:ln>
                  <a:noFill/>
                </a:ln>
                <a:solidFill>
                  <a:srgbClr val="70A8DA"/>
                </a:solidFill>
                <a:effectLst/>
                <a:uLnTx/>
                <a:uFillTx/>
                <a:latin typeface="Bahnschrift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6600" b="1" i="0" u="none" strike="noStrike" kern="1200" cap="none" spc="0" normalizeH="0" baseline="0" noProof="0" dirty="0">
              <a:ln>
                <a:noFill/>
              </a:ln>
              <a:solidFill>
                <a:srgbClr val="70A8DA"/>
              </a:solidFill>
              <a:effectLst/>
              <a:uLnTx/>
              <a:uFillTx/>
              <a:latin typeface="Bahnschrif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990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 txBox="1">
            <a:spLocks/>
          </p:cNvSpPr>
          <p:nvPr/>
        </p:nvSpPr>
        <p:spPr>
          <a:xfrm>
            <a:off x="10980616" y="5345724"/>
            <a:ext cx="945660" cy="93784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AAD5E-50F1-47D0-B1A1-61B6D3C53BC7}" type="slidenum">
              <a:rPr kumimoji="0" lang="ru-RU" sz="6600" b="1" i="0" u="none" strike="noStrike" kern="1200" cap="none" spc="0" normalizeH="0" baseline="0" noProof="0" smtClean="0">
                <a:ln>
                  <a:noFill/>
                </a:ln>
                <a:solidFill>
                  <a:srgbClr val="70A8DA"/>
                </a:solidFill>
                <a:effectLst/>
                <a:uLnTx/>
                <a:uFillTx/>
                <a:latin typeface="Bahnschrift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6600" b="1" i="0" u="none" strike="noStrike" kern="1200" cap="none" spc="0" normalizeH="0" baseline="0" noProof="0" dirty="0">
              <a:ln>
                <a:noFill/>
              </a:ln>
              <a:solidFill>
                <a:srgbClr val="70A8DA"/>
              </a:solidFill>
              <a:effectLst/>
              <a:uLnTx/>
              <a:uFillTx/>
              <a:latin typeface="Bahnschrift" pitchFamily="34" charset="0"/>
              <a:ea typeface="+mn-ea"/>
              <a:cs typeface="+mn-cs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838200" y="1825624"/>
            <a:ext cx="9673492" cy="484871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4100" b="1" dirty="0" err="1" smtClean="0">
                <a:solidFill>
                  <a:schemeClr val="bg1"/>
                </a:solidFill>
                <a:latin typeface="Bahnschrift" pitchFamily="34" charset="0"/>
              </a:rPr>
              <a:t>Инновационность</a:t>
            </a:r>
            <a:r>
              <a:rPr lang="ru-RU" sz="4100" b="1" dirty="0" smtClean="0">
                <a:solidFill>
                  <a:schemeClr val="bg1"/>
                </a:solidFill>
                <a:latin typeface="Bahnschrift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Bahnschrift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Bahnschrift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Bahnschrift" pitchFamily="34" charset="0"/>
              </a:rPr>
              <a:t>заключается в принятии автоматизированной системой решения по заявлению на государственную услугу в сфере социальной защиты населения.   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Bahnschrift" pitchFamily="34" charset="0"/>
              </a:rPr>
              <a:t> </a:t>
            </a:r>
            <a:r>
              <a:rPr lang="ru-RU" sz="4100" b="1" dirty="0" smtClean="0">
                <a:solidFill>
                  <a:schemeClr val="bg1"/>
                </a:solidFill>
                <a:latin typeface="Bahnschrift" pitchFamily="34" charset="0"/>
              </a:rPr>
              <a:t>Экономическая эффективность </a:t>
            </a:r>
            <a:r>
              <a:rPr lang="ru-RU" dirty="0" smtClean="0">
                <a:solidFill>
                  <a:schemeClr val="bg1"/>
                </a:solidFill>
                <a:latin typeface="Bahnschrift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Bahnschrift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Bahnschrift" pitchFamily="34" charset="0"/>
              </a:rPr>
              <a:t>Ежегодно поступает около </a:t>
            </a:r>
            <a:r>
              <a:rPr lang="ru-RU" sz="4200" dirty="0" smtClean="0">
                <a:solidFill>
                  <a:schemeClr val="bg1"/>
                </a:solidFill>
                <a:latin typeface="Bahnschrift" pitchFamily="34" charset="0"/>
              </a:rPr>
              <a:t>9000</a:t>
            </a:r>
            <a:r>
              <a:rPr lang="ru-RU" dirty="0" smtClean="0">
                <a:solidFill>
                  <a:schemeClr val="bg1"/>
                </a:solidFill>
                <a:latin typeface="Bahnschrift" pitchFamily="34" charset="0"/>
              </a:rPr>
              <a:t> заявлений на указанные меры СП, </a:t>
            </a:r>
            <a:br>
              <a:rPr lang="ru-RU" dirty="0" smtClean="0">
                <a:solidFill>
                  <a:schemeClr val="bg1"/>
                </a:solidFill>
                <a:latin typeface="Bahnschrift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Bahnschrift" pitchFamily="34" charset="0"/>
              </a:rPr>
              <a:t>на их обработку (направление межведомственных запросов, анализ ответов  и назначение МСП) специалист затрачивает около </a:t>
            </a:r>
            <a:r>
              <a:rPr lang="ru-RU" sz="4200" dirty="0" smtClean="0">
                <a:solidFill>
                  <a:schemeClr val="bg1"/>
                </a:solidFill>
                <a:latin typeface="Bahnschrift" pitchFamily="34" charset="0"/>
              </a:rPr>
              <a:t>10</a:t>
            </a:r>
            <a:r>
              <a:rPr lang="ru-RU" dirty="0" smtClean="0">
                <a:solidFill>
                  <a:schemeClr val="bg1"/>
                </a:solidFill>
                <a:latin typeface="Bahnschrift" pitchFamily="34" charset="0"/>
              </a:rPr>
              <a:t> минут.  Таким образом экономия рабочего времени составит примерно </a:t>
            </a:r>
            <a:r>
              <a:rPr lang="ru-RU" sz="4200" dirty="0" smtClean="0">
                <a:solidFill>
                  <a:schemeClr val="bg1"/>
                </a:solidFill>
                <a:latin typeface="Bahnschrift" pitchFamily="34" charset="0"/>
              </a:rPr>
              <a:t>90000</a:t>
            </a:r>
            <a:r>
              <a:rPr lang="ru-RU" dirty="0" smtClean="0">
                <a:solidFill>
                  <a:schemeClr val="bg1"/>
                </a:solidFill>
                <a:latin typeface="Bahnschrift" pitchFamily="34" charset="0"/>
              </a:rPr>
              <a:t> человеко-часов. </a:t>
            </a:r>
          </a:p>
          <a:p>
            <a:pPr>
              <a:buNone/>
            </a:pPr>
            <a:r>
              <a:rPr lang="ru-RU" sz="4100" b="1" dirty="0" smtClean="0">
                <a:solidFill>
                  <a:schemeClr val="bg1"/>
                </a:solidFill>
                <a:latin typeface="Bahnschrift" pitchFamily="34" charset="0"/>
              </a:rPr>
              <a:t>Социальная эффективность </a:t>
            </a:r>
            <a:r>
              <a:rPr lang="ru-RU" dirty="0" smtClean="0">
                <a:solidFill>
                  <a:schemeClr val="bg1"/>
                </a:solidFill>
                <a:latin typeface="Bahnschrift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Bahnschrift" pitchFamily="34" charset="0"/>
              </a:rPr>
            </a:br>
            <a:r>
              <a:rPr lang="ru-RU" dirty="0" smtClean="0">
                <a:solidFill>
                  <a:schemeClr val="bg1"/>
                </a:solidFill>
                <a:latin typeface="Bahnschrift" pitchFamily="34" charset="0"/>
              </a:rPr>
              <a:t>Количество  обращений граждан по неправомерным отказам существенно понизится.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Bahnschrift" pitchFamily="34" charset="0"/>
              </a:rPr>
              <a:t>Срок получения государственной услуги значительно сократится</a:t>
            </a:r>
            <a:endParaRPr lang="ru-RU" dirty="0">
              <a:solidFill>
                <a:schemeClr val="bg1"/>
              </a:solidFill>
              <a:latin typeface="Bahnschrift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040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 descr="график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65250" y="2018087"/>
            <a:ext cx="6620269" cy="44318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3BD0F93-6E0D-491D-BAAA-366CFA28CD9C}"/>
              </a:ext>
            </a:extLst>
          </p:cNvPr>
          <p:cNvSpPr txBox="1"/>
          <p:nvPr/>
        </p:nvSpPr>
        <p:spPr>
          <a:xfrm>
            <a:off x="750277" y="129958"/>
            <a:ext cx="9534769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Bahnschrift" pitchFamily="34" charset="0"/>
              </a:rPr>
              <a:t>Схема работы системы автоназначения МСП</a:t>
            </a:r>
          </a:p>
        </p:txBody>
      </p:sp>
      <p:cxnSp>
        <p:nvCxnSpPr>
          <p:cNvPr id="511" name="Straight Arrow Connector 510">
            <a:extLst>
              <a:ext uri="{FF2B5EF4-FFF2-40B4-BE49-F238E27FC236}">
                <a16:creationId xmlns="" xmlns:a16="http://schemas.microsoft.com/office/drawing/2014/main" id="{7DB5D1DD-77E3-4B7E-AD30-888DBCA27CAD}"/>
              </a:ext>
            </a:extLst>
          </p:cNvPr>
          <p:cNvCxnSpPr/>
          <p:nvPr/>
        </p:nvCxnSpPr>
        <p:spPr>
          <a:xfrm flipV="1">
            <a:off x="3219450" y="1527697"/>
            <a:ext cx="1198880" cy="10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2D42450-94C2-44DA-B464-330D91088783}"/>
              </a:ext>
            </a:extLst>
          </p:cNvPr>
          <p:cNvSpPr txBox="1"/>
          <p:nvPr/>
        </p:nvSpPr>
        <p:spPr>
          <a:xfrm>
            <a:off x="7923944" y="1680024"/>
            <a:ext cx="71691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Bahnschrift SemiBold" pitchFamily="34" charset="0"/>
              </a:rPr>
              <a:t>ПФР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4680920B-C88E-4A68-8E61-5C62505FD459}"/>
              </a:ext>
            </a:extLst>
          </p:cNvPr>
          <p:cNvSpPr txBox="1"/>
          <p:nvPr/>
        </p:nvSpPr>
        <p:spPr>
          <a:xfrm>
            <a:off x="7883351" y="2871449"/>
            <a:ext cx="7619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b="1" dirty="0">
                <a:solidFill>
                  <a:schemeClr val="bg1"/>
                </a:solidFill>
                <a:latin typeface="Bahnschrift SemiBold" pitchFamily="34" charset="0"/>
              </a:rPr>
              <a:t>МВД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E3B2EBE5-0CFB-4369-B64F-B3512C939D67}"/>
              </a:ext>
            </a:extLst>
          </p:cNvPr>
          <p:cNvSpPr txBox="1"/>
          <p:nvPr/>
        </p:nvSpPr>
        <p:spPr>
          <a:xfrm>
            <a:off x="7880739" y="4157014"/>
            <a:ext cx="71691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b="1" dirty="0">
                <a:solidFill>
                  <a:schemeClr val="bg1"/>
                </a:solidFill>
                <a:latin typeface="Bahnschrift SemiBold" pitchFamily="34" charset="0"/>
              </a:rPr>
              <a:t>ФНС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F96EEBE2-43E2-4664-817E-AA3C33FC1A37}"/>
              </a:ext>
            </a:extLst>
          </p:cNvPr>
          <p:cNvSpPr txBox="1"/>
          <p:nvPr/>
        </p:nvSpPr>
        <p:spPr>
          <a:xfrm>
            <a:off x="5060948" y="2647450"/>
            <a:ext cx="2743200" cy="4154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  <a:latin typeface="Bahnschrift SemiBold" pitchFamily="34" charset="0"/>
              </a:rPr>
              <a:t>Поступление </a:t>
            </a:r>
          </a:p>
          <a:p>
            <a:r>
              <a:rPr lang="ru-RU" sz="1050" dirty="0" smtClean="0">
                <a:solidFill>
                  <a:schemeClr val="bg1"/>
                </a:solidFill>
                <a:latin typeface="Bahnschrift SemiBold" pitchFamily="34" charset="0"/>
              </a:rPr>
              <a:t>в ППО АСОИ</a:t>
            </a:r>
            <a:endParaRPr lang="ru-RU" sz="1050" dirty="0">
              <a:solidFill>
                <a:schemeClr val="bg1"/>
              </a:solidFill>
              <a:latin typeface="Bahnschrift SemiBold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F170021C-8BC3-47C9-8B1C-FB1138D1782C}"/>
              </a:ext>
            </a:extLst>
          </p:cNvPr>
          <p:cNvSpPr txBox="1"/>
          <p:nvPr/>
        </p:nvSpPr>
        <p:spPr>
          <a:xfrm>
            <a:off x="5836235" y="3277369"/>
            <a:ext cx="2743200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Bahnschrift SemiBold" pitchFamily="34" charset="0"/>
              </a:rPr>
              <a:t>Запросы СМЭВ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227A1D8-60E4-4694-9B39-DC40BB88ADC0}"/>
              </a:ext>
            </a:extLst>
          </p:cNvPr>
          <p:cNvSpPr txBox="1"/>
          <p:nvPr/>
        </p:nvSpPr>
        <p:spPr>
          <a:xfrm>
            <a:off x="5329015" y="4738066"/>
            <a:ext cx="2743200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Bahnschrift SemiBold" pitchFamily="34" charset="0"/>
              </a:rPr>
              <a:t>Обработка данных</a:t>
            </a:r>
          </a:p>
          <a:p>
            <a:r>
              <a:rPr lang="ru-RU" sz="1100" b="1" dirty="0">
                <a:solidFill>
                  <a:schemeClr val="bg1"/>
                </a:solidFill>
                <a:latin typeface="Bahnschrift SemiBold" pitchFamily="34" charset="0"/>
              </a:rPr>
              <a:t>для принятия решения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85730965-23B7-40B7-B0FB-56876514B0F9}"/>
              </a:ext>
            </a:extLst>
          </p:cNvPr>
          <p:cNvSpPr txBox="1"/>
          <p:nvPr/>
        </p:nvSpPr>
        <p:spPr>
          <a:xfrm>
            <a:off x="5403262" y="5956484"/>
            <a:ext cx="2743200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Bahnschrift SemiBold" pitchFamily="34" charset="0"/>
              </a:rPr>
              <a:t>Принятие решения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DF3147AC-8714-4E17-A885-4B3FE906BCFE}"/>
              </a:ext>
            </a:extLst>
          </p:cNvPr>
          <p:cNvSpPr txBox="1"/>
          <p:nvPr/>
        </p:nvSpPr>
        <p:spPr>
          <a:xfrm>
            <a:off x="1821470" y="6099509"/>
            <a:ext cx="2743200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latin typeface="Bahnschrift SemiBold" pitchFamily="34" charset="0"/>
              </a:rPr>
              <a:t>Направление решения в ЛК заявителя</a:t>
            </a:r>
            <a:endParaRPr lang="ru-RU" sz="1100" b="1" dirty="0">
              <a:solidFill>
                <a:schemeClr val="bg1"/>
              </a:solidFill>
              <a:latin typeface="Bahnschrift SemiBold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0B818234-5C31-4A6B-9810-A151B20BCC9D}"/>
              </a:ext>
            </a:extLst>
          </p:cNvPr>
          <p:cNvSpPr txBox="1"/>
          <p:nvPr/>
        </p:nvSpPr>
        <p:spPr>
          <a:xfrm>
            <a:off x="5829201" y="3677286"/>
            <a:ext cx="2743200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Bahnschrift SemiBold" pitchFamily="34" charset="0"/>
              </a:rPr>
              <a:t>Ответы СМЭВ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3874BD16-3131-409C-9C43-67F423BFC9DB}"/>
              </a:ext>
            </a:extLst>
          </p:cNvPr>
          <p:cNvSpPr txBox="1"/>
          <p:nvPr/>
        </p:nvSpPr>
        <p:spPr>
          <a:xfrm>
            <a:off x="2569396" y="2752957"/>
            <a:ext cx="2743200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latin typeface="Bahnschrift SemiBold" pitchFamily="34" charset="0"/>
              </a:rPr>
              <a:t>Заявление в МФЦ</a:t>
            </a:r>
            <a:endParaRPr lang="ru-RU" sz="1100" b="1" dirty="0">
              <a:solidFill>
                <a:schemeClr val="bg1"/>
              </a:solidFill>
              <a:latin typeface="Bahnschrift SemiBold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1F5641A4-10B6-4BC0-95CA-F3E5E25E18EB}"/>
              </a:ext>
            </a:extLst>
          </p:cNvPr>
          <p:cNvSpPr txBox="1"/>
          <p:nvPr/>
        </p:nvSpPr>
        <p:spPr>
          <a:xfrm>
            <a:off x="2894523" y="3132784"/>
            <a:ext cx="2743200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Bahnschrift SemiBold" pitchFamily="34" charset="0"/>
              </a:rPr>
              <a:t>Поступление </a:t>
            </a:r>
            <a:endParaRPr lang="ru-RU" sz="1100" b="1" dirty="0" smtClean="0">
              <a:solidFill>
                <a:schemeClr val="bg1"/>
              </a:solidFill>
              <a:latin typeface="Bahnschrift SemiBold" pitchFamily="34" charset="0"/>
            </a:endParaRPr>
          </a:p>
          <a:p>
            <a:r>
              <a:rPr lang="ru-RU" sz="1100" b="1" dirty="0" smtClean="0">
                <a:solidFill>
                  <a:schemeClr val="bg1"/>
                </a:solidFill>
                <a:latin typeface="Bahnschrift SemiBold" pitchFamily="34" charset="0"/>
              </a:rPr>
              <a:t>в </a:t>
            </a:r>
            <a:r>
              <a:rPr lang="ru-RU" sz="1100" b="1" dirty="0">
                <a:solidFill>
                  <a:schemeClr val="bg1"/>
                </a:solidFill>
                <a:latin typeface="Bahnschrift SemiBold" pitchFamily="34" charset="0"/>
              </a:rPr>
              <a:t>ППО АСОИ</a:t>
            </a:r>
          </a:p>
        </p:txBody>
      </p:sp>
      <p:sp>
        <p:nvSpPr>
          <p:cNvPr id="40" name="Номер слайда 3"/>
          <p:cNvSpPr txBox="1">
            <a:spLocks/>
          </p:cNvSpPr>
          <p:nvPr/>
        </p:nvSpPr>
        <p:spPr>
          <a:xfrm>
            <a:off x="10980616" y="5345724"/>
            <a:ext cx="945660" cy="93784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AAD5E-50F1-47D0-B1A1-61B6D3C53BC7}" type="slidenum">
              <a:rPr kumimoji="0" lang="ru-RU" sz="6600" b="1" i="0" u="none" strike="noStrike" kern="1200" cap="none" spc="0" normalizeH="0" baseline="0" noProof="0" smtClean="0">
                <a:ln>
                  <a:noFill/>
                </a:ln>
                <a:solidFill>
                  <a:srgbClr val="70A8DA"/>
                </a:solidFill>
                <a:effectLst/>
                <a:uLnTx/>
                <a:uFillTx/>
                <a:latin typeface="Bahnschrift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6600" b="1" i="0" u="none" strike="noStrike" kern="1200" cap="none" spc="0" normalizeH="0" baseline="0" noProof="0" dirty="0">
              <a:ln>
                <a:noFill/>
              </a:ln>
              <a:solidFill>
                <a:srgbClr val="70A8DA"/>
              </a:solidFill>
              <a:effectLst/>
              <a:uLnTx/>
              <a:uFillTx/>
              <a:latin typeface="Bahnschrift" pitchFamily="34" charset="0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3874BD16-3131-409C-9C43-67F423BFC9DB}"/>
              </a:ext>
            </a:extLst>
          </p:cNvPr>
          <p:cNvSpPr txBox="1"/>
          <p:nvPr/>
        </p:nvSpPr>
        <p:spPr>
          <a:xfrm>
            <a:off x="2854657" y="1951880"/>
            <a:ext cx="2743200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latin typeface="Bahnschrift SemiBold" pitchFamily="34" charset="0"/>
              </a:rPr>
              <a:t>Заявление на ЕПГУ</a:t>
            </a:r>
            <a:endParaRPr lang="ru-RU" sz="1100" b="1" dirty="0">
              <a:solidFill>
                <a:schemeClr val="bg1"/>
              </a:solidFill>
              <a:latin typeface="Bahnschrift SemiBold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507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6182" y="122851"/>
            <a:ext cx="10515600" cy="1325563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latin typeface="Bahnschrift" pitchFamily="34" charset="0"/>
              </a:rPr>
              <a:t>Реализация</a:t>
            </a:r>
            <a:endParaRPr lang="ru-RU" sz="4800" b="1" dirty="0">
              <a:solidFill>
                <a:schemeClr val="bg1"/>
              </a:solidFill>
              <a:latin typeface="Bahnschrift" pitchFamily="34" charset="0"/>
            </a:endParaRPr>
          </a:p>
        </p:txBody>
      </p:sp>
      <p:sp>
        <p:nvSpPr>
          <p:cNvPr id="6" name="Номер слайда 3"/>
          <p:cNvSpPr txBox="1">
            <a:spLocks/>
          </p:cNvSpPr>
          <p:nvPr/>
        </p:nvSpPr>
        <p:spPr>
          <a:xfrm>
            <a:off x="10980616" y="5345724"/>
            <a:ext cx="945660" cy="93784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AAD5E-50F1-47D0-B1A1-61B6D3C53BC7}" type="slidenum">
              <a:rPr kumimoji="0" lang="ru-RU" sz="6600" b="1" i="0" u="none" strike="noStrike" kern="1200" cap="none" spc="0" normalizeH="0" baseline="0" noProof="0" smtClean="0">
                <a:ln>
                  <a:noFill/>
                </a:ln>
                <a:solidFill>
                  <a:srgbClr val="70A8DA"/>
                </a:solidFill>
                <a:effectLst/>
                <a:uLnTx/>
                <a:uFillTx/>
                <a:latin typeface="Bahnschrift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6600" b="1" i="0" u="none" strike="noStrike" kern="1200" cap="none" spc="0" normalizeH="0" baseline="0" noProof="0" dirty="0">
              <a:ln>
                <a:noFill/>
              </a:ln>
              <a:solidFill>
                <a:srgbClr val="70A8DA"/>
              </a:solidFill>
              <a:effectLst/>
              <a:uLnTx/>
              <a:uFillTx/>
              <a:latin typeface="Bahnschrift" pitchFamily="34" charset="0"/>
              <a:ea typeface="+mn-ea"/>
              <a:cs typeface="+mn-cs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937" y="1695942"/>
            <a:ext cx="9955303" cy="5091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5431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12648</TotalTime>
  <Words>170</Words>
  <Application>Microsoft Office PowerPoint</Application>
  <PresentationFormat>Произвольный</PresentationFormat>
  <Paragraphs>98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Bahnschrift</vt:lpstr>
      <vt:lpstr>PT Sans</vt:lpstr>
      <vt:lpstr>Calibri</vt:lpstr>
      <vt:lpstr>Aharoni</vt:lpstr>
      <vt:lpstr>Wingdings</vt:lpstr>
      <vt:lpstr>Calibri Light</vt:lpstr>
      <vt:lpstr>Bahnschrift SemiBold</vt:lpstr>
      <vt:lpstr>Тема Office</vt:lpstr>
      <vt:lpstr>Услуга  «Без чиновника» автоматическое назначение мер социальной поддержки  и принятия решения  информационной  системой </vt:lpstr>
      <vt:lpstr>Краткое описание локальной области внедрения проекта</vt:lpstr>
      <vt:lpstr>История возникновения</vt:lpstr>
      <vt:lpstr>История возникновения</vt:lpstr>
      <vt:lpstr>Краткое описание  локальной  области внедрения проекта </vt:lpstr>
      <vt:lpstr>Цели и задачи проекта</vt:lpstr>
      <vt:lpstr>Слайд 7</vt:lpstr>
      <vt:lpstr>Слайд 8</vt:lpstr>
      <vt:lpstr>Реализация</vt:lpstr>
      <vt:lpstr>Реализация</vt:lpstr>
      <vt:lpstr>Реализация</vt:lpstr>
      <vt:lpstr>Реализация</vt:lpstr>
      <vt:lpstr>Итоги реализации проекта</vt:lpstr>
      <vt:lpstr>Перспективы развития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Радужан Антон Александрович</dc:creator>
  <cp:lastModifiedBy>Андрей Меркулов</cp:lastModifiedBy>
  <cp:revision>665</cp:revision>
  <cp:lastPrinted>2019-04-12T03:29:40Z</cp:lastPrinted>
  <dcterms:created xsi:type="dcterms:W3CDTF">2017-03-01T10:25:30Z</dcterms:created>
  <dcterms:modified xsi:type="dcterms:W3CDTF">2019-09-06T10:57:08Z</dcterms:modified>
</cp:coreProperties>
</file>