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797675" cy="987266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8DF0D84F-21D8-4496-B15F-2C0D28C4FB80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215900" y="812800"/>
            <a:ext cx="7126288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8C79B791-96F5-4B68-8DC2-363D92B0358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298253B-AA00-4FE7-9C05-D76FEF208D3C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FD82D54-14C7-450D-B7ED-44027924514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04BF015-B21C-42C2-A0DE-CE5F26EA66E1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8D7D2713-DAD8-401C-B973-737C27ADC72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876679FF-AD71-4C6E-B69D-02BEE597237F}" type="slidenum">
              <a:rPr lang="ru-RU" altLang="it-IT"/>
              <a:pPr/>
              <a:t>‹#›</a:t>
            </a:fld>
            <a:endParaRPr lang="ru-R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>
            <a:extLst>
              <a:ext uri="{FF2B5EF4-FFF2-40B4-BE49-F238E27FC236}">
                <a16:creationId xmlns:a16="http://schemas.microsoft.com/office/drawing/2014/main" id="{755115EE-034B-47DD-9A1F-6A96B217B86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4F2E6366-BAF5-452D-B286-DF1A70A0998E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1">
            <a:extLst>
              <a:ext uri="{FF2B5EF4-FFF2-40B4-BE49-F238E27FC236}">
                <a16:creationId xmlns:a16="http://schemas.microsoft.com/office/drawing/2014/main" id="{68693932-3653-42E4-AF42-5034B060B9E9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439738" y="1235075"/>
            <a:ext cx="5915025" cy="3327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2D9409D0-4612-4C9E-A3BF-D273F89053B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751388"/>
            <a:ext cx="5434013" cy="3883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435A50F-1BB0-4466-8B28-AB3A22D66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9688" y="9377363"/>
            <a:ext cx="2943225" cy="492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720" tIns="45360" rIns="90720" bIns="45360" anchor="b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>
              <a:lnSpc>
                <a:spcPct val="100000"/>
              </a:lnSpc>
            </a:pPr>
            <a:fld id="{940F2244-0C69-49CC-8021-868DEC5C4BA2}" type="slidenum">
              <a:rPr lang="ru-RU" altLang="it-IT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>
                <a:lnSpc>
                  <a:spcPct val="100000"/>
                </a:lnSpc>
              </a:pPr>
              <a:t>1</a:t>
            </a:fld>
            <a:endParaRPr lang="ru-RU" altLang="it-IT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>
            <a:extLst>
              <a:ext uri="{FF2B5EF4-FFF2-40B4-BE49-F238E27FC236}">
                <a16:creationId xmlns:a16="http://schemas.microsoft.com/office/drawing/2014/main" id="{04137298-1F35-4414-BD18-3A7CC86BAFD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F8354024-494D-40D6-8B3E-5ABAFA3BD620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5" name="Rectangle 1">
            <a:extLst>
              <a:ext uri="{FF2B5EF4-FFF2-40B4-BE49-F238E27FC236}">
                <a16:creationId xmlns:a16="http://schemas.microsoft.com/office/drawing/2014/main" id="{35672D08-5303-4AE5-BDEC-C70FD949B20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2">
            <a:extLst>
              <a:ext uri="{FF2B5EF4-FFF2-40B4-BE49-F238E27FC236}">
                <a16:creationId xmlns:a16="http://schemas.microsoft.com/office/drawing/2014/main" id="{9C6B5567-2C0A-41A9-9A0F-7D259F794F8B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>
            <a:extLst>
              <a:ext uri="{FF2B5EF4-FFF2-40B4-BE49-F238E27FC236}">
                <a16:creationId xmlns:a16="http://schemas.microsoft.com/office/drawing/2014/main" id="{7984151C-E87E-4F29-AB3C-2C192EB799F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1DC9204-9EC7-4AB9-91EA-E1FDC8F92DAD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9699" name="Rectangle 1">
            <a:extLst>
              <a:ext uri="{FF2B5EF4-FFF2-40B4-BE49-F238E27FC236}">
                <a16:creationId xmlns:a16="http://schemas.microsoft.com/office/drawing/2014/main" id="{2EE9B5CA-F81C-44CB-B864-040149B7DD9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4CD21A86-3AC8-4BA9-96F1-7AE217A6575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>
            <a:extLst>
              <a:ext uri="{FF2B5EF4-FFF2-40B4-BE49-F238E27FC236}">
                <a16:creationId xmlns:a16="http://schemas.microsoft.com/office/drawing/2014/main" id="{0C53C1E9-8130-4342-8B90-1172D811735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3B02B771-19D3-4674-824A-89BB9394481F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23" name="Rectangle 1">
            <a:extLst>
              <a:ext uri="{FF2B5EF4-FFF2-40B4-BE49-F238E27FC236}">
                <a16:creationId xmlns:a16="http://schemas.microsoft.com/office/drawing/2014/main" id="{337E6A0E-3D36-4C77-AF15-BAD1C8E441C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E56EB28A-489B-4B47-B3D6-CFE0B4E24C8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>
            <a:extLst>
              <a:ext uri="{FF2B5EF4-FFF2-40B4-BE49-F238E27FC236}">
                <a16:creationId xmlns:a16="http://schemas.microsoft.com/office/drawing/2014/main" id="{34F17074-1D15-4402-89C0-49A418BE4AC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A49D394-0D22-4D4D-9CAC-F8D7538544F2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Rectangle 1">
            <a:extLst>
              <a:ext uri="{FF2B5EF4-FFF2-40B4-BE49-F238E27FC236}">
                <a16:creationId xmlns:a16="http://schemas.microsoft.com/office/drawing/2014/main" id="{B56452B3-E522-45A3-959F-43D7795BD9D1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DADFEBFF-A7E2-4C49-931D-308E57F341B5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9FEDA5D2-3112-46B9-9DC2-E95CD9A83D5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329C3F6-151E-44D5-8E5D-988EEB3009D3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14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Rectangle 1">
            <a:extLst>
              <a:ext uri="{FF2B5EF4-FFF2-40B4-BE49-F238E27FC236}">
                <a16:creationId xmlns:a16="http://schemas.microsoft.com/office/drawing/2014/main" id="{22236927-5D05-457A-9F2A-44959BAFB9F3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2">
            <a:extLst>
              <a:ext uri="{FF2B5EF4-FFF2-40B4-BE49-F238E27FC236}">
                <a16:creationId xmlns:a16="http://schemas.microsoft.com/office/drawing/2014/main" id="{ADCC4A88-9745-466F-A245-125F1974D60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>
            <a:extLst>
              <a:ext uri="{FF2B5EF4-FFF2-40B4-BE49-F238E27FC236}">
                <a16:creationId xmlns:a16="http://schemas.microsoft.com/office/drawing/2014/main" id="{BB594849-A097-4779-AF18-85C4A5B7E9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B3433D28-2BC5-45C0-90DB-0163EE59FDB0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A1577016-4A5E-454E-9411-9A27C56AF51D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16EA5370-7FAD-441B-92B6-B0136573362E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>
            <a:extLst>
              <a:ext uri="{FF2B5EF4-FFF2-40B4-BE49-F238E27FC236}">
                <a16:creationId xmlns:a16="http://schemas.microsoft.com/office/drawing/2014/main" id="{EB95690B-33CB-42B7-8859-36FF6695B8B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1464150-4753-4A05-B741-42F331747AD5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1">
            <a:extLst>
              <a:ext uri="{FF2B5EF4-FFF2-40B4-BE49-F238E27FC236}">
                <a16:creationId xmlns:a16="http://schemas.microsoft.com/office/drawing/2014/main" id="{803149C8-86DC-4D3C-98AE-FF309F0C489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4" name="Rectangle 2">
            <a:extLst>
              <a:ext uri="{FF2B5EF4-FFF2-40B4-BE49-F238E27FC236}">
                <a16:creationId xmlns:a16="http://schemas.microsoft.com/office/drawing/2014/main" id="{C1D2B2E9-0D7A-4559-AD22-DD0757FCEBF3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>
            <a:extLst>
              <a:ext uri="{FF2B5EF4-FFF2-40B4-BE49-F238E27FC236}">
                <a16:creationId xmlns:a16="http://schemas.microsoft.com/office/drawing/2014/main" id="{39CC4F51-D9C9-4F7A-8303-FF4F96D85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CE12BCA7-799C-4D3D-ACB3-E913D34F8567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>
            <a:extLst>
              <a:ext uri="{FF2B5EF4-FFF2-40B4-BE49-F238E27FC236}">
                <a16:creationId xmlns:a16="http://schemas.microsoft.com/office/drawing/2014/main" id="{B56495DD-3089-484A-BDCF-297AE0A4528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C1E86FB9-29DA-4CA7-8278-616C4F7C39FC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>
            <a:extLst>
              <a:ext uri="{FF2B5EF4-FFF2-40B4-BE49-F238E27FC236}">
                <a16:creationId xmlns:a16="http://schemas.microsoft.com/office/drawing/2014/main" id="{E12D249D-4C76-4FE9-9298-E2F9501F910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A9BBFCC-727B-4CFD-A083-E876B0BB8F2E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1">
            <a:extLst>
              <a:ext uri="{FF2B5EF4-FFF2-40B4-BE49-F238E27FC236}">
                <a16:creationId xmlns:a16="http://schemas.microsoft.com/office/drawing/2014/main" id="{08ECFF77-CACA-436C-8544-89C9CC7FF25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Rectangle 2">
            <a:extLst>
              <a:ext uri="{FF2B5EF4-FFF2-40B4-BE49-F238E27FC236}">
                <a16:creationId xmlns:a16="http://schemas.microsoft.com/office/drawing/2014/main" id="{FD32CB6D-E2C5-4917-944A-35B1883BA6B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>
            <a:extLst>
              <a:ext uri="{FF2B5EF4-FFF2-40B4-BE49-F238E27FC236}">
                <a16:creationId xmlns:a16="http://schemas.microsoft.com/office/drawing/2014/main" id="{DC9C98A9-D4FB-43D5-8E36-8D24277B515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8D567CB2-0378-4C12-8B22-BFCD991504CC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5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555" name="Rectangle 1">
            <a:extLst>
              <a:ext uri="{FF2B5EF4-FFF2-40B4-BE49-F238E27FC236}">
                <a16:creationId xmlns:a16="http://schemas.microsoft.com/office/drawing/2014/main" id="{C3E28C79-057B-4EFC-A9B5-39CE8D42F0F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6" name="Rectangle 2">
            <a:extLst>
              <a:ext uri="{FF2B5EF4-FFF2-40B4-BE49-F238E27FC236}">
                <a16:creationId xmlns:a16="http://schemas.microsoft.com/office/drawing/2014/main" id="{508023AE-9A45-43B3-A415-5BE17AA9C907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>
            <a:extLst>
              <a:ext uri="{FF2B5EF4-FFF2-40B4-BE49-F238E27FC236}">
                <a16:creationId xmlns:a16="http://schemas.microsoft.com/office/drawing/2014/main" id="{147329E1-7E3F-457D-9BCC-E38341E63D2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648195E-0AA5-441A-9375-7C593054AC32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79" name="Rectangle 1">
            <a:extLst>
              <a:ext uri="{FF2B5EF4-FFF2-40B4-BE49-F238E27FC236}">
                <a16:creationId xmlns:a16="http://schemas.microsoft.com/office/drawing/2014/main" id="{A5A1869D-E279-44A3-933D-7B3DFE981E85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D46CE438-A426-4075-818A-115CC38C7FC2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>
            <a:extLst>
              <a:ext uri="{FF2B5EF4-FFF2-40B4-BE49-F238E27FC236}">
                <a16:creationId xmlns:a16="http://schemas.microsoft.com/office/drawing/2014/main" id="{EF9759DA-3B10-46A4-86E5-E1A067C5157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85A7A35-07FE-4EF8-B725-7A0DE46D3AD1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3" name="Rectangle 1">
            <a:extLst>
              <a:ext uri="{FF2B5EF4-FFF2-40B4-BE49-F238E27FC236}">
                <a16:creationId xmlns:a16="http://schemas.microsoft.com/office/drawing/2014/main" id="{46271060-77CE-430D-9E7A-ACEDB94913F4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61183996-6A9D-4B99-829A-EF202D88BFB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6">
            <a:extLst>
              <a:ext uri="{FF2B5EF4-FFF2-40B4-BE49-F238E27FC236}">
                <a16:creationId xmlns:a16="http://schemas.microsoft.com/office/drawing/2014/main" id="{99BA48D0-5061-49B4-BCE4-0603C2953C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5397BA00-8E59-49D4-876F-B666086A0A92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7" name="Rectangle 1">
            <a:extLst>
              <a:ext uri="{FF2B5EF4-FFF2-40B4-BE49-F238E27FC236}">
                <a16:creationId xmlns:a16="http://schemas.microsoft.com/office/drawing/2014/main" id="{3457CB2C-53E3-479D-A749-F8B957D1A230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1F611D20-DE3F-45F8-B4BC-A8C8DAE354BA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>
            <a:extLst>
              <a:ext uri="{FF2B5EF4-FFF2-40B4-BE49-F238E27FC236}">
                <a16:creationId xmlns:a16="http://schemas.microsoft.com/office/drawing/2014/main" id="{844A7192-E078-4490-BD0D-89EEB76FBD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23D2E471-59FA-4520-9F4A-D599548583CA}" type="slidenum">
              <a:rPr lang="ru-RU" altLang="it-IT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ru-RU" altLang="it-IT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7651" name="Rectangle 1">
            <a:extLst>
              <a:ext uri="{FF2B5EF4-FFF2-40B4-BE49-F238E27FC236}">
                <a16:creationId xmlns:a16="http://schemas.microsoft.com/office/drawing/2014/main" id="{38714083-9C5E-476D-AC1E-24C2681B3FBE}"/>
              </a:ext>
            </a:extLst>
          </p:cNvPr>
          <p:cNvSpPr txBox="1">
            <a:spLocks noChangeArrowheads="1" noTextEdit="1"/>
          </p:cNvSpPr>
          <p:nvPr>
            <p:ph type="sldImg"/>
          </p:nvPr>
        </p:nvSpPr>
        <p:spPr>
          <a:xfrm>
            <a:off x="107950" y="750888"/>
            <a:ext cx="6581775" cy="37020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37F71034-EBAB-403A-87E0-14988826F41D}"/>
              </a:ext>
            </a:extLst>
          </p:cNvPr>
          <p:cNvSpPr txBox="1">
            <a:spLocks noChangeArrowheads="1"/>
          </p:cNvSpPr>
          <p:nvPr>
            <p:ph type="body" idx="1"/>
          </p:nvPr>
        </p:nvSpPr>
        <p:spPr>
          <a:xfrm>
            <a:off x="679450" y="4689475"/>
            <a:ext cx="5437188" cy="4441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9128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038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3070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70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19477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82262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7316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6538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1271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51772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911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526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76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98388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33848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77937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3050"/>
            <a:ext cx="2741613" cy="530701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77200" cy="530701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76197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4766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4963"/>
            <a:ext cx="5408613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70613" y="1604963"/>
            <a:ext cx="54102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3766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9530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50310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71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7154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69997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9229BDF9-95BC-4BA0-AB04-96F47C134F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ED6B1BE-AFA9-4E01-B94F-4F0CD48E6F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Для правки структуры щёлкните мышью</a:t>
            </a:r>
          </a:p>
          <a:p>
            <a:pPr lvl="1"/>
            <a:r>
              <a:rPr lang="en-GB" altLang="it-IT"/>
              <a:t>Второй уровень структуры</a:t>
            </a:r>
          </a:p>
          <a:p>
            <a:pPr lvl="2"/>
            <a:r>
              <a:rPr lang="en-GB" altLang="it-IT"/>
              <a:t>Третий уровень структуры</a:t>
            </a:r>
          </a:p>
          <a:p>
            <a:pPr lvl="3"/>
            <a:r>
              <a:rPr lang="en-GB" altLang="it-IT"/>
              <a:t>Четвёртый уровень структуры</a:t>
            </a:r>
          </a:p>
          <a:p>
            <a:pPr lvl="4"/>
            <a:r>
              <a:rPr lang="en-GB" altLang="it-IT"/>
              <a:t>Пятый уровень структуры</a:t>
            </a:r>
          </a:p>
          <a:p>
            <a:pPr lvl="4"/>
            <a:r>
              <a:rPr lang="en-GB" altLang="it-IT"/>
              <a:t>Шестой уровень структуры</a:t>
            </a:r>
          </a:p>
          <a:p>
            <a:pPr lvl="4"/>
            <a:r>
              <a:rPr lang="en-GB" altLang="it-IT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555EE6BA-0D11-434C-8E64-E45626589D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Для правки текста заглавия щёлкните мышью</a:t>
            </a:r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B221F1EA-9D6E-4F49-B720-87A58D01DD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44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Для правки структуры щёлкните мышью</a:t>
            </a:r>
          </a:p>
          <a:p>
            <a:pPr lvl="1"/>
            <a:r>
              <a:rPr lang="en-GB" altLang="it-IT"/>
              <a:t>Второй уровень структуры</a:t>
            </a:r>
          </a:p>
          <a:p>
            <a:pPr lvl="2"/>
            <a:r>
              <a:rPr lang="en-GB" altLang="it-IT"/>
              <a:t>Третий уровень структуры</a:t>
            </a:r>
          </a:p>
          <a:p>
            <a:pPr lvl="3"/>
            <a:r>
              <a:rPr lang="en-GB" altLang="it-IT"/>
              <a:t>Четвёртый уровень структуры</a:t>
            </a:r>
          </a:p>
          <a:p>
            <a:pPr lvl="4"/>
            <a:r>
              <a:rPr lang="en-GB" altLang="it-IT"/>
              <a:t>Пятый уровень структуры</a:t>
            </a:r>
          </a:p>
          <a:p>
            <a:pPr lvl="4"/>
            <a:r>
              <a:rPr lang="en-GB" altLang="it-IT"/>
              <a:t>Шестой уровень структуры</a:t>
            </a:r>
          </a:p>
          <a:p>
            <a:pPr lvl="4"/>
            <a:r>
              <a:rPr lang="en-GB" altLang="it-IT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F2D28D7A-984D-45E0-BE01-78CC21530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1530350"/>
            <a:ext cx="6596062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ru-RU" altLang="it-IT" sz="3200" b="1">
                <a:solidFill>
                  <a:srgbClr val="FFFFFF"/>
                </a:solidFill>
                <a:latin typeface="Bahnschrift" charset="0"/>
              </a:rPr>
              <a:t>Единое </a:t>
            </a:r>
            <a:r>
              <a:rPr lang="ru-RU" altLang="it-IT" sz="2400">
                <a:solidFill>
                  <a:srgbClr val="FFFFFF"/>
                </a:solidFill>
                <a:latin typeface="Bahnschrift" charset="0"/>
              </a:rPr>
              <a:t>отраслевое программное обеспечение, покрывающее все процессы, проходящие в органах социальной защиты населения Ханты-Мансийского автономного округа – Югры на базе Прикладного программного обеспечения «Автоматизированная система обработки информации» </a:t>
            </a:r>
            <a:r>
              <a:rPr lang="ru-RU" altLang="it-IT" sz="3200" b="1">
                <a:solidFill>
                  <a:srgbClr val="FFFFFF"/>
                </a:solidFill>
                <a:latin typeface="Bahnschrift" charset="0"/>
              </a:rPr>
              <a:t>(ППО АСОИ)</a:t>
            </a:r>
            <a:r>
              <a:rPr lang="ru-RU" altLang="it-IT" sz="2400">
                <a:solidFill>
                  <a:srgbClr val="FFFFFF"/>
                </a:solidFill>
                <a:latin typeface="Bahnschrift" charset="0"/>
              </a:rPr>
              <a:t> </a:t>
            </a: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22D1200F-4DC0-4C4A-AC80-273C09B89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1131888"/>
            <a:ext cx="874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it-IT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81EEA88-765D-41EA-9D1A-F272A2CA8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0638" y="3681413"/>
            <a:ext cx="3198812" cy="252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2000">
                <a:solidFill>
                  <a:srgbClr val="2F5597"/>
                </a:solidFill>
                <a:latin typeface="Bahnschrift" charset="0"/>
              </a:rPr>
              <a:t>Департамент </a:t>
            </a:r>
            <a:br>
              <a:rPr lang="ru-RU" altLang="it-IT">
                <a:solidFill>
                  <a:srgbClr val="000000"/>
                </a:solidFill>
              </a:rPr>
            </a:br>
            <a:r>
              <a:rPr lang="ru-RU" altLang="it-IT" sz="2000">
                <a:solidFill>
                  <a:srgbClr val="2F5597"/>
                </a:solidFill>
                <a:latin typeface="Bahnschrift" charset="0"/>
              </a:rPr>
              <a:t>информационных</a:t>
            </a:r>
          </a:p>
          <a:p>
            <a:pPr eaLnBrk="1">
              <a:lnSpc>
                <a:spcPct val="100000"/>
              </a:lnSpc>
            </a:pPr>
            <a:r>
              <a:rPr lang="ru-RU" altLang="it-IT" sz="2000">
                <a:solidFill>
                  <a:srgbClr val="2F5597"/>
                </a:solidFill>
                <a:latin typeface="Bahnschrift" charset="0"/>
              </a:rPr>
              <a:t>технологий и цифрового развития </a:t>
            </a:r>
          </a:p>
          <a:p>
            <a:pPr eaLnBrk="1">
              <a:lnSpc>
                <a:spcPct val="100000"/>
              </a:lnSpc>
            </a:pPr>
            <a:r>
              <a:rPr lang="ru-RU" altLang="it-IT" sz="2000">
                <a:solidFill>
                  <a:srgbClr val="2F5597"/>
                </a:solidFill>
                <a:latin typeface="Bahnschrift" charset="0"/>
              </a:rPr>
              <a:t>Ханты-Мансийского автономного </a:t>
            </a:r>
          </a:p>
          <a:p>
            <a:pPr eaLnBrk="1">
              <a:lnSpc>
                <a:spcPct val="100000"/>
              </a:lnSpc>
            </a:pPr>
            <a:r>
              <a:rPr lang="ru-RU" altLang="it-IT" sz="2000">
                <a:solidFill>
                  <a:srgbClr val="2F5597"/>
                </a:solidFill>
                <a:latin typeface="Bahnschrift" charset="0"/>
              </a:rPr>
              <a:t>округа – Югры </a:t>
            </a:r>
            <a:br>
              <a:rPr lang="ru-RU" altLang="it-IT">
                <a:solidFill>
                  <a:srgbClr val="000000"/>
                </a:solidFill>
              </a:rPr>
            </a:br>
            <a:r>
              <a:rPr lang="ru-RU" altLang="it-IT" sz="2000">
                <a:solidFill>
                  <a:srgbClr val="2F5597"/>
                </a:solidFill>
                <a:latin typeface="Bahnschrift" charset="0"/>
              </a:rPr>
              <a:t>2020 год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0CD5DCFE-9275-47DC-B257-54ABED082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099780BC-16FE-4FC7-8CEE-E8FD67B9F19A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10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3955550-33B5-479A-BA5D-CDD0EEFAD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2025" y="1825625"/>
            <a:ext cx="8275638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31800" indent="-320675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b="1">
                <a:solidFill>
                  <a:srgbClr val="FFFFFF"/>
                </a:solidFill>
                <a:latin typeface="Bahnschrift" charset="0"/>
              </a:rPr>
              <a:t>Помимо «стандартных» в таких случаях возможностей, таких как автоматическое и ручное распределение ИПРА по ответственных учреждениям, сбор отчетов по исполнению и доставки этих отчетов обратно в ФБ МСЭ, ППО АСОИ включает:</a:t>
            </a:r>
          </a:p>
          <a:p>
            <a:pPr eaLnBrk="1">
              <a:lnSpc>
                <a:spcPct val="100000"/>
              </a:lnSpc>
              <a:spcBef>
                <a:spcPts val="1425"/>
              </a:spcBef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ru-RU" altLang="it-IT">
                <a:solidFill>
                  <a:srgbClr val="FFFFFF"/>
                </a:solidFill>
                <a:latin typeface="Bahnschrift" charset="0"/>
              </a:rPr>
              <a:t>возможность гибкой настройки последовательности (хода) реабилитации, обеспечивающую должный уровень координации процесса между различными ведомствами;</a:t>
            </a:r>
          </a:p>
          <a:p>
            <a:pPr eaLnBrk="1">
              <a:lnSpc>
                <a:spcPct val="100000"/>
              </a:lnSpc>
              <a:spcBef>
                <a:spcPts val="1425"/>
              </a:spcBef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ru-RU" altLang="it-IT">
                <a:solidFill>
                  <a:srgbClr val="FFFFFF"/>
                </a:solidFill>
                <a:latin typeface="Bahnschrift" charset="0"/>
              </a:rPr>
              <a:t>настроенные отчеты и выборки, позволяющие эффективно осуществлять мониторинг процесса межведомственной реабилитации на окружном уровне, оценку качества работы отдельных учреждений входящих в систему комплексной реабилитации инвалидов;</a:t>
            </a:r>
          </a:p>
          <a:p>
            <a:pPr eaLnBrk="1">
              <a:lnSpc>
                <a:spcPct val="100000"/>
              </a:lnSpc>
              <a:spcBef>
                <a:spcPts val="1425"/>
              </a:spcBef>
              <a:buClr>
                <a:srgbClr val="FFFFFF"/>
              </a:buClr>
              <a:buFont typeface="Times New Roman" panose="02020603050405020304" pitchFamily="18" charset="0"/>
              <a:buAutoNum type="arabicParenR"/>
            </a:pPr>
            <a:r>
              <a:rPr lang="ru-RU" altLang="it-IT">
                <a:solidFill>
                  <a:srgbClr val="FFFFFF"/>
                </a:solidFill>
                <a:latin typeface="Bahnschrift" charset="0"/>
              </a:rPr>
              <a:t>автоматическую подготовку проектов программы социальной адаптации, индивидуальной программы предоставления социальных услуг на основе сведений, содержащихся в ИПРА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E785108-898E-46C3-97AA-559B69B30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49263"/>
            <a:ext cx="105124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00000"/>
              </a:lnSpc>
            </a:pPr>
            <a:r>
              <a:rPr lang="ru-RU" altLang="it-IT" sz="4000" b="1">
                <a:solidFill>
                  <a:srgbClr val="FFFFFF"/>
                </a:solidFill>
                <a:latin typeface="Bahnschrift" charset="0"/>
              </a:rPr>
              <a:t>Комплексная реабилитация инвалидов</a:t>
            </a:r>
          </a:p>
        </p:txBody>
      </p:sp>
      <p:pic>
        <p:nvPicPr>
          <p:cNvPr id="12293" name="Picture 4">
            <a:extLst>
              <a:ext uri="{FF2B5EF4-FFF2-40B4-BE49-F238E27FC236}">
                <a16:creationId xmlns:a16="http://schemas.microsoft.com/office/drawing/2014/main" id="{D0109AA0-434E-42D3-B29D-1BADFF09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3240088"/>
            <a:ext cx="1790700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7A4B7CB3-2C69-4708-8EFC-F86F0DC95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438" y="503238"/>
            <a:ext cx="9531350" cy="76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Социальные контракты</a:t>
            </a:r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D4BDADC1-1420-4756-8663-0F97684DE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F79BDDEA-4D20-4937-88CC-B40C7D77AF0E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11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5DAD1876-0052-4EAC-A78F-1A0D997E8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0175" y="1876425"/>
            <a:ext cx="40640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1400">
                <a:solidFill>
                  <a:srgbClr val="FFFFFF"/>
                </a:solidFill>
                <a:latin typeface="Bahnschrift" charset="0"/>
              </a:rPr>
              <a:t>Использование единой отраслевой информационной системы ППО АСОИ позволяет реализовывать государственную политику постепенного перехода на оказание мер социальной поддержки на основе социальных контрактов. Так, ППО АСОИ включает в себя функции подготовки и мониторинга исполнения социальных контрактов, интегрирующих процессы, происходящие как при непосредственном назначении </a:t>
            </a:r>
            <a:br>
              <a:rPr lang="ru-RU" altLang="it-IT">
                <a:solidFill>
                  <a:srgbClr val="000000"/>
                </a:solidFill>
              </a:rPr>
            </a:br>
            <a:r>
              <a:rPr lang="ru-RU" altLang="it-IT" sz="1400">
                <a:solidFill>
                  <a:srgbClr val="FFFFFF"/>
                </a:solidFill>
                <a:latin typeface="Bahnschrift" charset="0"/>
              </a:rPr>
              <a:t>и выплате мер социальной поддержки Центром социальных выплат, </a:t>
            </a:r>
          </a:p>
          <a:p>
            <a:pPr eaLnBrk="1">
              <a:lnSpc>
                <a:spcPct val="100000"/>
              </a:lnSpc>
            </a:pPr>
            <a:r>
              <a:rPr lang="ru-RU" altLang="it-IT" sz="1400">
                <a:solidFill>
                  <a:srgbClr val="FFFFFF"/>
                </a:solidFill>
                <a:latin typeface="Bahnschrift" charset="0"/>
              </a:rPr>
              <a:t>так и при осуществлении функций учреждений социального обслуживания по содействию гражданам в преодолении факторов нуждаемости в такой поддержке, непосредственной подготовке программ социальной адаптации основываясь на комплексных сведениях.</a:t>
            </a:r>
          </a:p>
        </p:txBody>
      </p:sp>
      <p:pic>
        <p:nvPicPr>
          <p:cNvPr id="13317" name="Picture 4">
            <a:extLst>
              <a:ext uri="{FF2B5EF4-FFF2-40B4-BE49-F238E27FC236}">
                <a16:creationId xmlns:a16="http://schemas.microsoft.com/office/drawing/2014/main" id="{BEA2FFA2-DEEF-4DE8-A47C-28A37889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79613"/>
            <a:ext cx="562927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9759243F-B39D-4036-AE04-93EC3AEA7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66700"/>
            <a:ext cx="105124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Финансовая безопасность</a:t>
            </a: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F695BCE-A2A2-4552-A78D-B03B840C04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EB4854C1-788C-41A6-871F-25C7F9185389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12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049ADB5A-8212-43A7-B49C-D64793BDB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1944688"/>
            <a:ext cx="84201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</a:rPr>
              <a:t>Для обеспечения финансовой безопасности, контроля целевого расходования средств, проводится ежемесячная </a:t>
            </a:r>
            <a:r>
              <a:rPr lang="ru-RU" altLang="it-IT" sz="3200">
                <a:solidFill>
                  <a:srgbClr val="FFFFFF"/>
                </a:solidFill>
                <a:latin typeface="Bahnschrift" charset="0"/>
              </a:rPr>
              <a:t>автоматическая сверка</a:t>
            </a:r>
            <a:r>
              <a:rPr lang="ru-RU" altLang="it-IT" sz="2000">
                <a:solidFill>
                  <a:srgbClr val="FFFFFF"/>
                </a:solidFill>
                <a:latin typeface="Bahnschrift" charset="0"/>
              </a:rPr>
              <a:t> в разрезе муниципальных образований между выплатными документами в ППО АСОИ и сведениями, содержащимися в казначейской системе (по открытому формату федерального казначейства). </a:t>
            </a:r>
          </a:p>
          <a:p>
            <a:pPr eaLnBrk="1">
              <a:lnSpc>
                <a:spcPct val="100000"/>
              </a:lnSpc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</a:rPr>
              <a:t>Обычные результаты сверки: разница не более </a:t>
            </a:r>
            <a:r>
              <a:rPr lang="ru-RU" altLang="it-IT" sz="3200">
                <a:solidFill>
                  <a:srgbClr val="FFFFFF"/>
                </a:solidFill>
                <a:latin typeface="Bahnschrift" charset="0"/>
              </a:rPr>
              <a:t>нескольких тысяч рублей</a:t>
            </a:r>
            <a:r>
              <a:rPr lang="ru-RU" altLang="it-IT" sz="2000">
                <a:solidFill>
                  <a:srgbClr val="FFFFFF"/>
                </a:solidFill>
                <a:latin typeface="Bahnschrift" charset="0"/>
              </a:rPr>
              <a:t> на весь автономный округ (которая затем устраняется по результатам сверки) при объеме выплат в среднем 1,5 млрд. руб. ежемесячно (среднесписочное ежемесячное количество получателей порядка 280-320 тыс., или почти 600 тыс. получателей ежегодно). 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116D6059-6CBF-4A77-92BA-730237692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888" y="266700"/>
            <a:ext cx="105124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Импортозамещение</a:t>
            </a: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CB4D2E9-96B8-442F-8585-B8F4B0CD68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F08335B6-463E-4EB9-A4E9-5C806441A018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13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ED7FA8E-D724-4273-BAF5-2B0FCE67B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2016125"/>
            <a:ext cx="8420100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2200">
                <a:solidFill>
                  <a:srgbClr val="FFFFFF"/>
                </a:solidFill>
                <a:latin typeface="Bahnschrift" charset="0"/>
              </a:rPr>
              <a:t>Программное обеспечение построено на базе зарекомендовавших себя технологий Html + Java + Postgres, в качестве основных форматов выходных документов используются ODT и PDF, что позволяет разворачивать ППО АСОИ на широком спектре программных платформ без привязки к производителю программного и аппаратного обеспечения. В частности, в Ханты-Мансийском автономном округе – Югре, ППО АСОИ работает под управлением операционной системы Astra Linux (в защищенном исполнении «Смоленск»).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9F09070-9988-4B15-A070-051C2B59B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B25B9EAB-B5CF-478C-92EF-898DFA223133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14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BF0BF68-695F-42CE-BD0F-A10CB30A6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230188"/>
            <a:ext cx="105124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00000"/>
              </a:lnSpc>
              <a:spcAft>
                <a:spcPts val="600"/>
              </a:spcAft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Итоги реализации </a:t>
            </a:r>
            <a:r>
              <a:rPr lang="ru-RU" altLang="it-IT" sz="4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B31392D-61AB-418C-9397-B71FB34D9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75" y="1871663"/>
            <a:ext cx="3597275" cy="442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marL="215900" indent="-212725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1400" b="1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Внедрение единого программного продукта позволило</a:t>
            </a:r>
            <a:r>
              <a:rPr lang="ru-RU" altLang="it-IT" sz="14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: вне зависимости  от местоположения, обеспечить выделение функциональных кластеров специалистов, занимающихся исключительно выплатами или назначением узко-специализированных выплат, обеспечить принципиальную возможность удаленной работы специалистов, </a:t>
            </a:r>
          </a:p>
          <a:p>
            <a:pPr eaLnBrk="1">
              <a:lnSpc>
                <a:spcPct val="100000"/>
              </a:lnSpc>
              <a:spcBef>
                <a:spcPts val="575"/>
              </a:spcBef>
              <a:buClr>
                <a:srgbClr val="FFFFFF"/>
              </a:buClr>
              <a:buSzPct val="55000"/>
              <a:buFont typeface="Wingdings" panose="05000000000000000000" pitchFamily="2" charset="2"/>
              <a:buChar char=""/>
            </a:pPr>
            <a:r>
              <a:rPr lang="ru-RU" altLang="it-IT" sz="14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обеспечить единый интегрированный процесс при подготовке и мониторинге исполнения социальных контрактов, при осуществлении комплексной межведомственной реабилитации инвалидов;</a:t>
            </a:r>
          </a:p>
          <a:p>
            <a:pPr eaLnBrk="1">
              <a:lnSpc>
                <a:spcPct val="100000"/>
              </a:lnSpc>
              <a:buClr>
                <a:srgbClr val="FFFFFF"/>
              </a:buClr>
              <a:buSzPct val="55000"/>
              <a:buFont typeface="Wingdings" panose="05000000000000000000" pitchFamily="2" charset="2"/>
              <a:buChar char=""/>
            </a:pPr>
            <a:r>
              <a:rPr lang="ru-RU" altLang="it-IT" sz="14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сократить издержки на содержание парка серверов в муниципальных образованиях, оптимизировать рабочее время специалистов</a:t>
            </a: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1DF19240-9B78-441F-803C-0A46638B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944688"/>
            <a:ext cx="601345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E46D7013-5580-46ED-8813-5BB0F47B0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600" y="260350"/>
            <a:ext cx="105124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Перспективы развития ППО АСОИ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BB476D93-8C45-4F7F-8570-54D119009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1873250"/>
            <a:ext cx="9358313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31800" indent="-320675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00000"/>
              </a:lnSpc>
              <a:spcBef>
                <a:spcPts val="1425"/>
              </a:spcBef>
            </a:pPr>
            <a:r>
              <a:rPr lang="ru-RU" altLang="it-IT" sz="2300">
                <a:solidFill>
                  <a:srgbClr val="DEEBF7"/>
                </a:solidFill>
                <a:latin typeface="Bahnschrift" charset="0"/>
              </a:rPr>
              <a:t>До 2021 года: </a:t>
            </a:r>
          </a:p>
          <a:p>
            <a:pPr algn="just" eaLnBrk="1">
              <a:lnSpc>
                <a:spcPct val="100000"/>
              </a:lnSpc>
              <a:spcBef>
                <a:spcPts val="1425"/>
              </a:spcBef>
              <a:buClr>
                <a:srgbClr val="FFFFFF"/>
              </a:buClr>
              <a:buSzPct val="55000"/>
              <a:buFont typeface="Wingdings" panose="05000000000000000000" pitchFamily="2" charset="2"/>
              <a:buChar char=""/>
            </a:pPr>
            <a:r>
              <a:rPr lang="ru-RU" altLang="it-IT">
                <a:solidFill>
                  <a:srgbClr val="DEEBF7"/>
                </a:solidFill>
                <a:latin typeface="Bahnschrift" charset="0"/>
              </a:rPr>
              <a:t>запуск процесс автоматизированного контроля исполнения социальных контрактов с использованием мобильного приложения для прямой двусторонней связи с гражданином - исполнителем социального контракта</a:t>
            </a:r>
          </a:p>
          <a:p>
            <a:pPr algn="just" eaLnBrk="1">
              <a:lnSpc>
                <a:spcPct val="100000"/>
              </a:lnSpc>
              <a:spcBef>
                <a:spcPts val="1425"/>
              </a:spcBef>
              <a:buClr>
                <a:srgbClr val="FFFFFF"/>
              </a:buClr>
              <a:buSzPct val="55000"/>
              <a:buFont typeface="Wingdings" panose="05000000000000000000" pitchFamily="2" charset="2"/>
              <a:buChar char=""/>
            </a:pPr>
            <a:r>
              <a:rPr lang="ru-RU" altLang="it-IT">
                <a:solidFill>
                  <a:srgbClr val="DEEBF7"/>
                </a:solidFill>
                <a:latin typeface="Bahnschrift" charset="0"/>
              </a:rPr>
              <a:t>переход на использование электронных сертификатов при организации социального обслуживания граждан в полустационарной форме и в форме обслуживания на дому</a:t>
            </a:r>
          </a:p>
          <a:p>
            <a:pPr algn="just" eaLnBrk="1">
              <a:lnSpc>
                <a:spcPct val="100000"/>
              </a:lnSpc>
              <a:spcBef>
                <a:spcPts val="1425"/>
              </a:spcBef>
              <a:buClr>
                <a:srgbClr val="FFFFFF"/>
              </a:buClr>
              <a:buSzPct val="55000"/>
              <a:buFont typeface="Wingdings" panose="05000000000000000000" pitchFamily="2" charset="2"/>
              <a:buChar char=""/>
            </a:pPr>
            <a:r>
              <a:rPr lang="ru-RU" altLang="it-IT">
                <a:solidFill>
                  <a:srgbClr val="DEEBF7"/>
                </a:solidFill>
                <a:latin typeface="Bahnschrift" charset="0"/>
              </a:rPr>
              <a:t>запуск  процесса автоматического назначения компенсации за жилое помещение инвалидам на основе сведений об инвалидах, поступающих в рамках информационного взаимодействия с ФБ МСЭ, с использованием сведений ГИС ЖКХ и иных сведений, доступных через СМЭВ</a:t>
            </a:r>
          </a:p>
          <a:p>
            <a:pPr algn="just" eaLnBrk="1">
              <a:lnSpc>
                <a:spcPct val="100000"/>
              </a:lnSpc>
              <a:spcBef>
                <a:spcPts val="1425"/>
              </a:spcBef>
              <a:buClr>
                <a:srgbClr val="FFFFFF"/>
              </a:buClr>
              <a:buSzPct val="55000"/>
              <a:buFont typeface="Wingdings" panose="05000000000000000000" pitchFamily="2" charset="2"/>
              <a:buChar char=""/>
            </a:pPr>
            <a:r>
              <a:rPr lang="ru-RU" altLang="it-IT">
                <a:solidFill>
                  <a:srgbClr val="DEEBF7"/>
                </a:solidFill>
                <a:latin typeface="Bahnschrift" charset="0"/>
              </a:rPr>
              <a:t>запуск  процесс автоматического назначения выплаты на детей в возрасте от </a:t>
            </a:r>
            <a:br>
              <a:rPr lang="ru-RU" altLang="it-IT">
                <a:solidFill>
                  <a:srgbClr val="000000"/>
                </a:solidFill>
              </a:rPr>
            </a:br>
            <a:r>
              <a:rPr lang="ru-RU" altLang="it-IT">
                <a:solidFill>
                  <a:srgbClr val="DEEBF7"/>
                </a:solidFill>
                <a:latin typeface="Bahnschrift" charset="0"/>
              </a:rPr>
              <a:t>3-х до 7-ми лет.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7B2CEF3-5B21-4EE5-811D-DB55B0FFB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1D791F34-C361-4C63-9E91-09CCEE6BC1F4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15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FE775A40-66DE-4583-ABF9-D798EA8D7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738" y="2771775"/>
            <a:ext cx="4173537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514350" indent="-509588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0000"/>
              </a:lnSpc>
              <a:buClr>
                <a:srgbClr val="DEEBF7"/>
              </a:buClr>
              <a:buFont typeface="Wingdings" panose="05000000000000000000" pitchFamily="2" charset="2"/>
              <a:buChar char=""/>
            </a:pPr>
            <a:r>
              <a:rPr lang="ru-RU" altLang="it-IT" sz="4400">
                <a:solidFill>
                  <a:srgbClr val="DEEBF7"/>
                </a:solidFill>
                <a:latin typeface="Bahnschrift" charset="0"/>
              </a:rPr>
              <a:t>462</a:t>
            </a:r>
            <a:r>
              <a:rPr lang="ru-RU" altLang="it-IT" sz="2600">
                <a:solidFill>
                  <a:srgbClr val="DEEBF7"/>
                </a:solidFill>
                <a:latin typeface="Bahnschrift" charset="0"/>
              </a:rPr>
              <a:t> работника назначают </a:t>
            </a:r>
            <a:br>
              <a:rPr lang="ru-RU" altLang="it-IT">
                <a:solidFill>
                  <a:srgbClr val="000000"/>
                </a:solidFill>
              </a:rPr>
            </a:br>
            <a:r>
              <a:rPr lang="ru-RU" altLang="it-IT" sz="2600">
                <a:solidFill>
                  <a:srgbClr val="DEEBF7"/>
                </a:solidFill>
                <a:latin typeface="Bahnschrift" charset="0"/>
              </a:rPr>
              <a:t>в среднем </a:t>
            </a:r>
            <a:r>
              <a:rPr lang="ru-RU" altLang="it-IT" sz="4400">
                <a:solidFill>
                  <a:srgbClr val="DEEBF7"/>
                </a:solidFill>
                <a:latin typeface="Bahnschrift" charset="0"/>
              </a:rPr>
              <a:t>1,5</a:t>
            </a:r>
            <a:r>
              <a:rPr lang="ru-RU" altLang="it-IT" sz="2600">
                <a:solidFill>
                  <a:srgbClr val="DEEBF7"/>
                </a:solidFill>
                <a:latin typeface="Bahnschrift" charset="0"/>
              </a:rPr>
              <a:t> млрд. руб. ежемесячно для </a:t>
            </a:r>
            <a:r>
              <a:rPr lang="ru-RU" altLang="it-IT" sz="4400">
                <a:solidFill>
                  <a:srgbClr val="DEEBF7"/>
                </a:solidFill>
                <a:latin typeface="Bahnschrift" charset="0"/>
              </a:rPr>
              <a:t>600</a:t>
            </a:r>
            <a:r>
              <a:rPr lang="ru-RU" altLang="it-IT" sz="2600">
                <a:solidFill>
                  <a:srgbClr val="DEEBF7"/>
                </a:solidFill>
                <a:latin typeface="Bahnschrift" charset="0"/>
              </a:rPr>
              <a:t>  тыс. получателей.</a:t>
            </a: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A606696-6C85-4DC4-BD90-B560435DB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295275"/>
            <a:ext cx="9615487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Статистика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7E7D81C-4476-4692-BED9-D6EB4B97C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02238339-CD62-4241-B44B-FF95E58DB726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2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pic>
        <p:nvPicPr>
          <p:cNvPr id="4101" name="Picture 4">
            <a:extLst>
              <a:ext uri="{FF2B5EF4-FFF2-40B4-BE49-F238E27FC236}">
                <a16:creationId xmlns:a16="http://schemas.microsoft.com/office/drawing/2014/main" id="{C0E87526-46C3-478C-9841-E86F78EB9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592388"/>
            <a:ext cx="6016625" cy="345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2" name="Rectangle 5">
            <a:extLst>
              <a:ext uri="{FF2B5EF4-FFF2-40B4-BE49-F238E27FC236}">
                <a16:creationId xmlns:a16="http://schemas.microsoft.com/office/drawing/2014/main" id="{BE90A7D9-1560-42ED-8E40-66C9082DE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1858963"/>
            <a:ext cx="95726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3600" b="1">
                <a:solidFill>
                  <a:srgbClr val="FFFF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Ханты-Мансийский автономный округ — Югра</a:t>
            </a: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121F3097-C1F2-4FFF-912B-42C461CBA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1930400"/>
            <a:ext cx="3381375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2725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"/>
            </a:pPr>
            <a:r>
              <a:rPr lang="ru-RU" altLang="it-IT" sz="1600">
                <a:solidFill>
                  <a:srgbClr val="DEEBF7"/>
                </a:solidFill>
                <a:latin typeface="Bahnschrift" charset="0"/>
              </a:rPr>
              <a:t>Оказание государственных мер социальной поддержки переходит на форму </a:t>
            </a:r>
            <a:r>
              <a:rPr lang="ru-RU" altLang="it-IT" sz="1600" u="sng">
                <a:solidFill>
                  <a:srgbClr val="DEEBF7"/>
                </a:solidFill>
                <a:latin typeface="Bahnschrift" charset="0"/>
              </a:rPr>
              <a:t>социальных контрактов</a:t>
            </a:r>
            <a:r>
              <a:rPr lang="ru-RU" altLang="it-IT" sz="1600">
                <a:solidFill>
                  <a:srgbClr val="DEEBF7"/>
                </a:solidFill>
                <a:latin typeface="Bahnschrift" charset="0"/>
              </a:rPr>
              <a:t> </a:t>
            </a:r>
          </a:p>
          <a:p>
            <a:pPr eaLnBrk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"/>
            </a:pPr>
            <a:r>
              <a:rPr lang="ru-RU" altLang="it-IT" sz="1600">
                <a:solidFill>
                  <a:srgbClr val="DEEBF7"/>
                </a:solidFill>
                <a:latin typeface="Bahnschrift" charset="0"/>
              </a:rPr>
              <a:t>Развиваются механизмы межведомственной реабилитации и абилитации инвалидов.</a:t>
            </a:r>
          </a:p>
          <a:p>
            <a:pPr eaLnBrk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Char char=""/>
            </a:pPr>
            <a:r>
              <a:rPr lang="ru-RU" altLang="it-IT" sz="1600">
                <a:solidFill>
                  <a:srgbClr val="DEEBF7"/>
                </a:solidFill>
                <a:latin typeface="Bahnschrift" charset="0"/>
              </a:rPr>
              <a:t>Развиваются  электронные формы взаимодействия в отрасли </a:t>
            </a: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endParaRPr lang="ru-RU" altLang="it-IT" sz="1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endParaRPr lang="ru-RU" altLang="it-IT" sz="1600">
              <a:solidFill>
                <a:srgbClr val="000000"/>
              </a:solidFill>
            </a:endParaRPr>
          </a:p>
          <a:p>
            <a:pPr eaLnBrk="1">
              <a:lnSpc>
                <a:spcPct val="100000"/>
              </a:lnSpc>
              <a:buSzPct val="45000"/>
              <a:buFont typeface="Wingdings" panose="05000000000000000000" pitchFamily="2" charset="2"/>
              <a:buChar char=""/>
            </a:pPr>
            <a:r>
              <a:rPr lang="ru-RU" altLang="it-IT" sz="1600">
                <a:solidFill>
                  <a:srgbClr val="DEEBF7"/>
                </a:solidFill>
                <a:latin typeface="Bahnschrift" charset="0"/>
              </a:rPr>
              <a:t>Разрозненные программные продукты становятся неэффективными.</a:t>
            </a:r>
          </a:p>
          <a:p>
            <a:pPr eaLnBrk="1">
              <a:lnSpc>
                <a:spcPct val="100000"/>
              </a:lnSpc>
              <a:buClrTx/>
              <a:buSzTx/>
              <a:buFontTx/>
              <a:buNone/>
            </a:pPr>
            <a:endParaRPr lang="ru-RU" altLang="it-IT" sz="1600">
              <a:solidFill>
                <a:srgbClr val="000000"/>
              </a:solidFill>
            </a:endParaRP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AAE10D21-4847-42A3-AD4A-77B6DE3EB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25" y="323850"/>
            <a:ext cx="10148888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Предпосылки возникновения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114FA27-81BF-42D2-9739-6D4BC2133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1C47D73C-DF0D-49D9-BF76-5047B6B806E5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3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sp>
        <p:nvSpPr>
          <p:cNvPr id="5125" name="AutoShape 4">
            <a:extLst>
              <a:ext uri="{FF2B5EF4-FFF2-40B4-BE49-F238E27FC236}">
                <a16:creationId xmlns:a16="http://schemas.microsoft.com/office/drawing/2014/main" id="{43F89DB8-48AC-4137-902B-9F17242C4DD5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468518" y="4660107"/>
            <a:ext cx="512763" cy="406400"/>
          </a:xfrm>
          <a:custGeom>
            <a:avLst/>
            <a:gdLst>
              <a:gd name="T0" fmla="*/ 512763 w 512763"/>
              <a:gd name="T1" fmla="*/ 203200 h 406400"/>
              <a:gd name="T2" fmla="*/ 256382 w 512763"/>
              <a:gd name="T3" fmla="*/ 406400 h 406400"/>
              <a:gd name="T4" fmla="*/ 0 w 512763"/>
              <a:gd name="T5" fmla="*/ 203200 h 406400"/>
              <a:gd name="T6" fmla="*/ 256382 w 512763"/>
              <a:gd name="T7" fmla="*/ 0 h 4064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12763"/>
              <a:gd name="T13" fmla="*/ 0 h 406400"/>
              <a:gd name="T14" fmla="*/ 512763 w 512763"/>
              <a:gd name="T15" fmla="*/ 406400 h 406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2763" h="406400">
                <a:moveTo>
                  <a:pt x="0" y="284"/>
                </a:moveTo>
                <a:lnTo>
                  <a:pt x="1500" y="284"/>
                </a:lnTo>
                <a:lnTo>
                  <a:pt x="1500" y="0"/>
                </a:lnTo>
                <a:lnTo>
                  <a:pt x="2001" y="569"/>
                </a:lnTo>
                <a:lnTo>
                  <a:pt x="1500" y="1138"/>
                </a:lnTo>
                <a:lnTo>
                  <a:pt x="1500" y="853"/>
                </a:lnTo>
                <a:lnTo>
                  <a:pt x="0" y="853"/>
                </a:lnTo>
                <a:lnTo>
                  <a:pt x="0" y="284"/>
                </a:lnTo>
              </a:path>
            </a:pathLst>
          </a:custGeom>
          <a:solidFill>
            <a:srgbClr val="FFFFFF"/>
          </a:solidFill>
          <a:ln w="9525" cap="flat">
            <a:solidFill>
              <a:srgbClr val="3465A4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5126" name="Picture 5">
            <a:extLst>
              <a:ext uri="{FF2B5EF4-FFF2-40B4-BE49-F238E27FC236}">
                <a16:creationId xmlns:a16="http://schemas.microsoft.com/office/drawing/2014/main" id="{04CE23EB-9AD7-40AC-A025-60BEA425A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893888"/>
            <a:ext cx="6224587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>
            <a:extLst>
              <a:ext uri="{FF2B5EF4-FFF2-40B4-BE49-F238E27FC236}">
                <a16:creationId xmlns:a16="http://schemas.microsoft.com/office/drawing/2014/main" id="{8E3C8B28-E31A-4AA4-8D53-75391DCA3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1733550"/>
            <a:ext cx="8780462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431800" indent="-320675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3200">
                <a:solidFill>
                  <a:srgbClr val="DEEBF7"/>
                </a:solidFill>
                <a:latin typeface="Bahnschrift" charset="0"/>
              </a:rPr>
              <a:t>Единая окружная база данных</a:t>
            </a:r>
            <a:r>
              <a:rPr lang="ru-RU" altLang="it-IT" sz="2000">
                <a:solidFill>
                  <a:srgbClr val="DEEBF7"/>
                </a:solidFill>
                <a:latin typeface="Bahnschrift" charset="0"/>
              </a:rPr>
              <a:t>, содержащая в оперативном доступе </a:t>
            </a:r>
            <a:r>
              <a:rPr lang="ru-RU" altLang="it-IT" sz="3200">
                <a:solidFill>
                  <a:srgbClr val="DEEBF7"/>
                </a:solidFill>
                <a:latin typeface="Bahnschrift" charset="0"/>
              </a:rPr>
              <a:t>все данные</a:t>
            </a:r>
            <a:r>
              <a:rPr lang="ru-RU" altLang="it-IT" sz="2000">
                <a:solidFill>
                  <a:srgbClr val="DEEBF7"/>
                </a:solidFill>
                <a:latin typeface="Bahnschrift" charset="0"/>
              </a:rPr>
              <a:t>, требующиеся в работе органов и организаций </a:t>
            </a:r>
            <a:r>
              <a:rPr lang="ru-RU" altLang="it-IT" sz="3200">
                <a:solidFill>
                  <a:srgbClr val="DEEBF7"/>
                </a:solidFill>
                <a:latin typeface="Bahnschrift" charset="0"/>
              </a:rPr>
              <a:t>системы социальной защиты</a:t>
            </a:r>
          </a:p>
          <a:p>
            <a:pPr eaLnBrk="1">
              <a:lnSpc>
                <a:spcPct val="100000"/>
              </a:lnSpc>
              <a:spcBef>
                <a:spcPts val="288"/>
              </a:spcBef>
              <a:buClr>
                <a:srgbClr val="FFFFFF"/>
              </a:buClr>
              <a:buSzPct val="65000"/>
              <a:buFont typeface="Wingdings" panose="05000000000000000000" pitchFamily="2" charset="2"/>
              <a:buChar char=""/>
            </a:pPr>
            <a:r>
              <a:rPr lang="ru-RU" altLang="it-IT" sz="2000">
                <a:solidFill>
                  <a:srgbClr val="DEEBF7"/>
                </a:solidFill>
                <a:latin typeface="Bahnschrift" charset="0"/>
              </a:rPr>
              <a:t>До 95% данных поступает в ППО АСОИ в </a:t>
            </a:r>
            <a:r>
              <a:rPr lang="ru-RU" altLang="it-IT" sz="3200">
                <a:solidFill>
                  <a:srgbClr val="DEEBF7"/>
                </a:solidFill>
                <a:latin typeface="Bahnschrift" charset="0"/>
              </a:rPr>
              <a:t>автоматическим режиме</a:t>
            </a:r>
            <a:r>
              <a:rPr lang="ru-RU" altLang="it-IT" sz="2000">
                <a:solidFill>
                  <a:srgbClr val="DEEBF7"/>
                </a:solidFill>
                <a:latin typeface="Bahnschrift" charset="0"/>
              </a:rPr>
              <a:t>, через СМЭВ и иные электронные каналы связи</a:t>
            </a:r>
          </a:p>
          <a:p>
            <a:pPr eaLnBrk="1">
              <a:lnSpc>
                <a:spcPct val="100000"/>
              </a:lnSpc>
              <a:spcBef>
                <a:spcPts val="288"/>
              </a:spcBef>
              <a:buClr>
                <a:srgbClr val="FFFFFF"/>
              </a:buClr>
              <a:buSzPct val="65000"/>
              <a:buFont typeface="Wingdings" panose="05000000000000000000" pitchFamily="2" charset="2"/>
              <a:buChar char=""/>
            </a:pPr>
            <a:r>
              <a:rPr lang="ru-RU" altLang="it-IT" sz="3200">
                <a:solidFill>
                  <a:srgbClr val="DEEBF7"/>
                </a:solidFill>
                <a:latin typeface="Bahnschrift" charset="0"/>
              </a:rPr>
              <a:t>Первичный ручной ввод</a:t>
            </a:r>
            <a:r>
              <a:rPr lang="ru-RU" altLang="it-IT" sz="2000">
                <a:solidFill>
                  <a:srgbClr val="DEEBF7"/>
                </a:solidFill>
                <a:latin typeface="Bahnschrift" charset="0"/>
              </a:rPr>
              <a:t> данных пользователями максимально </a:t>
            </a:r>
            <a:r>
              <a:rPr lang="ru-RU" altLang="it-IT" sz="3200">
                <a:solidFill>
                  <a:srgbClr val="DEEBF7"/>
                </a:solidFill>
                <a:latin typeface="Bahnschrift" charset="0"/>
              </a:rPr>
              <a:t>исключен</a:t>
            </a:r>
            <a:r>
              <a:rPr lang="ru-RU" altLang="it-IT" sz="2000">
                <a:solidFill>
                  <a:srgbClr val="DEEBF7"/>
                </a:solidFill>
                <a:latin typeface="Bahnschrift" charset="0"/>
              </a:rPr>
              <a:t>. Работа пользователей в системе сведена к принятию решений. </a:t>
            </a:r>
          </a:p>
          <a:p>
            <a:pPr eaLnBrk="1">
              <a:lnSpc>
                <a:spcPct val="100000"/>
              </a:lnSpc>
              <a:spcBef>
                <a:spcPts val="288"/>
              </a:spcBef>
              <a:buClr>
                <a:srgbClr val="FFFFFF"/>
              </a:buClr>
              <a:buSzPct val="65000"/>
              <a:buFont typeface="Wingdings" panose="05000000000000000000" pitchFamily="2" charset="2"/>
              <a:buChar char=""/>
            </a:pPr>
            <a:r>
              <a:rPr lang="ru-RU" altLang="it-IT" sz="2000">
                <a:solidFill>
                  <a:srgbClr val="DEEBF7"/>
                </a:solidFill>
                <a:latin typeface="Bahnschrift" charset="0"/>
              </a:rPr>
              <a:t>Основные источники первичных сведений в электронном виде: </a:t>
            </a:r>
            <a:r>
              <a:rPr lang="ru-RU" altLang="it-IT" sz="3200">
                <a:solidFill>
                  <a:srgbClr val="DEEBF7"/>
                </a:solidFill>
                <a:latin typeface="Bahnschrift" charset="0"/>
              </a:rPr>
              <a:t>СМЭВ (в частности ЕПГУ), МФЦ, ФБ МСЭ.</a:t>
            </a: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DD9AE549-8B09-4BB9-9B6E-CEC26F2460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336550"/>
            <a:ext cx="1053782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Функциональные возможности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82EBA120-4CF9-4461-9419-2F01D1750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7748588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87DFE7D2-A677-456D-9BCC-68A06722E7F7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4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9C1915A0-5BA1-4C96-AC8D-D3C0CC9F5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7748588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775A2A69-14E4-4562-9FE9-FF85533BDDAB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4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sp>
        <p:nvSpPr>
          <p:cNvPr id="6150" name="Rectangle 5">
            <a:extLst>
              <a:ext uri="{FF2B5EF4-FFF2-40B4-BE49-F238E27FC236}">
                <a16:creationId xmlns:a16="http://schemas.microsoft.com/office/drawing/2014/main" id="{907E34A4-8CB7-4154-8C59-8512FD80CA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C016A89E-7D4E-46FA-B8DD-5B5856E16CD1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4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13C9E157-3CF9-41B6-BA2D-676E6FC869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150" y="295275"/>
            <a:ext cx="105124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Функциональные возможности</a:t>
            </a: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797EC30B-B4FF-4DE2-A022-2ABED95A6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12CA164B-DC76-4FFF-90E0-E192A6E41DC3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5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91B4EEAF-ABFD-45E0-AA4E-479685A8F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313" y="1944688"/>
            <a:ext cx="32369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>
            <a:spAutoFit/>
          </a:bodyPr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1600">
                <a:solidFill>
                  <a:srgbClr val="FFFFFF"/>
                </a:solidFill>
                <a:latin typeface="Bahnschrift" charset="0"/>
              </a:rPr>
              <a:t>Единое отраслевое программное обеспечение,  покрывающее</a:t>
            </a:r>
            <a:r>
              <a:rPr lang="ru-RU" altLang="it-IT">
                <a:solidFill>
                  <a:srgbClr val="FFFFFF"/>
                </a:solidFill>
                <a:latin typeface="Bahnschrift" charset="0"/>
              </a:rPr>
              <a:t> </a:t>
            </a:r>
            <a:r>
              <a:rPr lang="ru-RU" altLang="it-IT" sz="3200">
                <a:solidFill>
                  <a:srgbClr val="FFFFFF"/>
                </a:solidFill>
                <a:latin typeface="Bahnschrift" charset="0"/>
              </a:rPr>
              <a:t>все процессы</a:t>
            </a:r>
            <a:r>
              <a:rPr lang="ru-RU" altLang="it-IT">
                <a:solidFill>
                  <a:srgbClr val="FFFFFF"/>
                </a:solidFill>
                <a:latin typeface="Bahnschrift" charset="0"/>
              </a:rPr>
              <a:t>, </a:t>
            </a:r>
            <a:r>
              <a:rPr lang="ru-RU" altLang="it-IT" sz="1600">
                <a:solidFill>
                  <a:srgbClr val="FFFFFF"/>
                </a:solidFill>
                <a:latin typeface="Bahnschrift" charset="0"/>
              </a:rPr>
              <a:t>проходящие в органах социальной защиты населения Ханты-Мансийского автономного округа – Югры</a:t>
            </a:r>
          </a:p>
          <a:p>
            <a:pPr eaLnBrk="1">
              <a:lnSpc>
                <a:spcPct val="100000"/>
              </a:lnSpc>
            </a:pPr>
            <a:r>
              <a:rPr lang="ru-RU" altLang="it-IT" sz="1600">
                <a:solidFill>
                  <a:srgbClr val="FFFFFF"/>
                </a:solidFill>
                <a:latin typeface="Bahnschrift" charset="0"/>
              </a:rPr>
              <a:t>Единая окружная база данных, содержащая в оперативном доступе </a:t>
            </a:r>
            <a:r>
              <a:rPr lang="ru-RU" altLang="it-IT" sz="3200">
                <a:solidFill>
                  <a:srgbClr val="FFFFFF"/>
                </a:solidFill>
                <a:latin typeface="Bahnschrift" charset="0"/>
              </a:rPr>
              <a:t>все данные</a:t>
            </a:r>
            <a:r>
              <a:rPr lang="ru-RU" altLang="it-IT">
                <a:solidFill>
                  <a:srgbClr val="FFFFFF"/>
                </a:solidFill>
                <a:latin typeface="Bahnschrift" charset="0"/>
              </a:rPr>
              <a:t>, </a:t>
            </a:r>
            <a:r>
              <a:rPr lang="ru-RU" altLang="it-IT" sz="1600">
                <a:solidFill>
                  <a:srgbClr val="FFFFFF"/>
                </a:solidFill>
                <a:latin typeface="Bahnschrift" charset="0"/>
              </a:rPr>
              <a:t>требующиеся в работе органов и организаций системы социальной защиты</a:t>
            </a:r>
          </a:p>
        </p:txBody>
      </p:sp>
      <p:pic>
        <p:nvPicPr>
          <p:cNvPr id="7173" name="Picture 4">
            <a:extLst>
              <a:ext uri="{FF2B5EF4-FFF2-40B4-BE49-F238E27FC236}">
                <a16:creationId xmlns:a16="http://schemas.microsoft.com/office/drawing/2014/main" id="{BAF2B281-31E1-49A2-85D9-A4540EE93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087563"/>
            <a:ext cx="6172200" cy="374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03C4E70C-AAC9-4111-B7D5-68139F9AC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1660525"/>
            <a:ext cx="95726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marL="215900" indent="-212725"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  <a:buClr>
                <a:srgbClr val="FFFFFF"/>
              </a:buClr>
              <a:buSzPct val="55000"/>
              <a:buFont typeface="Wingdings" panose="05000000000000000000" pitchFamily="2" charset="2"/>
              <a:buChar char=""/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Ведение </a:t>
            </a:r>
            <a:r>
              <a:rPr lang="ru-RU" altLang="it-IT" sz="32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единой окружной карточки</a:t>
            </a: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 персонифицированного учета гражданина в части оказания мер социальной поддержки, социального обслуживания, проведения реабилитации и абилитации инвалидов, заключения и контроля исполнения социальных контактов.</a:t>
            </a:r>
          </a:p>
          <a:p>
            <a:pPr eaLnBrk="1">
              <a:lnSpc>
                <a:spcPct val="100000"/>
              </a:lnSpc>
              <a:buClr>
                <a:srgbClr val="FFFFFF"/>
              </a:buClr>
              <a:buSzPct val="55000"/>
              <a:buFont typeface="Wingdings" panose="05000000000000000000" pitchFamily="2" charset="2"/>
              <a:buChar char=""/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Гибкая система контроля доступа к персональным данным и функциям системы, позволяющая произвольное функциональное и территориальное разделение прав пользователей</a:t>
            </a:r>
          </a:p>
          <a:p>
            <a:pPr eaLnBrk="1">
              <a:lnSpc>
                <a:spcPct val="100000"/>
              </a:lnSpc>
              <a:buClr>
                <a:srgbClr val="FFFFFF"/>
              </a:buClr>
              <a:buSzPct val="55000"/>
              <a:buFont typeface="Wingdings" panose="05000000000000000000" pitchFamily="2" charset="2"/>
              <a:buChar char=""/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Автоматический прием заявлений в электронном виде посредством единого портала государственных и муниципальных услуг и многофункциональных центров.</a:t>
            </a:r>
          </a:p>
          <a:p>
            <a:pPr eaLnBrk="1">
              <a:lnSpc>
                <a:spcPct val="100000"/>
              </a:lnSpc>
              <a:buClr>
                <a:srgbClr val="FFFFFF"/>
              </a:buClr>
              <a:buSzPct val="55000"/>
              <a:buFont typeface="Wingdings" panose="05000000000000000000" pitchFamily="2" charset="2"/>
              <a:buChar char=""/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Автоматическое направление электронных межведомственных запросов по заложенным в системе правилам.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04F1D8CE-BB08-4F8E-8F02-404041E1C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341313"/>
            <a:ext cx="105124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Функциональные возможности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14987C37-99EB-4FF8-922D-9678EED82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7DDFACC0-D4F3-4C9D-82BA-13927DACBE9A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6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6977CBEE-92F9-40B8-AE1D-8E453861B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1804988"/>
            <a:ext cx="95726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00000"/>
              </a:lnSpc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В порядке межведомственного взаимодействия органы соцзащиты </a:t>
            </a:r>
          </a:p>
          <a:p>
            <a:pPr algn="just" eaLnBrk="1">
              <a:lnSpc>
                <a:spcPct val="100000"/>
              </a:lnSpc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собирают сведения из следующих ведомств:</a:t>
            </a:r>
          </a:p>
          <a:p>
            <a:pPr algn="just" eaLnBrk="1">
              <a:lnSpc>
                <a:spcPct val="100000"/>
              </a:lnSpc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-  органы занятости</a:t>
            </a:r>
          </a:p>
          <a:p>
            <a:pPr algn="just" eaLnBrk="1">
              <a:lnSpc>
                <a:spcPct val="100000"/>
              </a:lnSpc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 органы системы управления образованием. </a:t>
            </a:r>
          </a:p>
          <a:p>
            <a:pPr algn="just" eaLnBrk="1">
              <a:lnSpc>
                <a:spcPct val="100000"/>
              </a:lnSpc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ППО АСОИ объединяет эти сведения в единый паспорт. </a:t>
            </a:r>
          </a:p>
          <a:p>
            <a:pPr algn="just" eaLnBrk="1">
              <a:lnSpc>
                <a:spcPct val="100000"/>
              </a:lnSpc>
            </a:pPr>
            <a:r>
              <a:rPr lang="ru-RU" altLang="it-IT" sz="32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Социальный паспорт семьи</a:t>
            </a: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 позволяет на уровне региона провезти анализ указанных сведений и получить объективную, комплексную оценку важных социальных показателей.</a:t>
            </a:r>
          </a:p>
          <a:p>
            <a:pPr algn="just" eaLnBrk="1">
              <a:lnSpc>
                <a:spcPct val="100000"/>
              </a:lnSpc>
            </a:pPr>
            <a:r>
              <a:rPr lang="ru-RU" altLang="it-IT" sz="2000">
                <a:solidFill>
                  <a:srgbClr val="FFFFFF"/>
                </a:solidFill>
                <a:latin typeface="Bahnschrift" charset="0"/>
                <a:cs typeface="Times New Roman" panose="02020603050405020304" pitchFamily="18" charset="0"/>
              </a:rPr>
              <a:t>Так, например, АСОИ позволяет в онлайн режиме отслеживать структуру малообеспеченности в автономном округе, что в свою очередь дает возможность принимать адресные, и вместе с тем охватывающие смежные ведомства решения на уровне региона</a:t>
            </a: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9C59761A-0593-46AA-8DD4-F8A4ACC03A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341313"/>
            <a:ext cx="105124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0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Социальный паспорт семьи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11C790C-B564-469B-A999-1C2311A84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6FBC36F0-62DF-4BBF-8590-97D3EE6EF758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7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463A795-1E61-422F-B938-C15639863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575" y="341313"/>
            <a:ext cx="105124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00000"/>
              </a:lnSpc>
            </a:pPr>
            <a:r>
              <a:rPr lang="ru-RU" altLang="it-IT" sz="4400" b="1">
                <a:solidFill>
                  <a:srgbClr val="FFFFFF"/>
                </a:solidFill>
                <a:latin typeface="Bahnschrift" charset="0"/>
              </a:rPr>
              <a:t>Социальный паспорт семьи</a:t>
            </a: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514F764D-0596-405C-9D8B-08C6B5AB6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65A56F56-D212-4D65-A688-B23831322F61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8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graphicFrame>
        <p:nvGraphicFramePr>
          <p:cNvPr id="11267" name="Group 3">
            <a:extLst>
              <a:ext uri="{FF2B5EF4-FFF2-40B4-BE49-F238E27FC236}">
                <a16:creationId xmlns:a16="http://schemas.microsoft.com/office/drawing/2014/main" id="{90F72313-2B27-4AFA-9006-696BC8070E76}"/>
              </a:ext>
            </a:extLst>
          </p:cNvPr>
          <p:cNvGraphicFramePr>
            <a:graphicFrameLocks noGrp="1"/>
          </p:cNvGraphicFramePr>
          <p:nvPr/>
        </p:nvGraphicFramePr>
        <p:xfrm>
          <a:off x="792163" y="1395413"/>
          <a:ext cx="9812337" cy="5227637"/>
        </p:xfrm>
        <a:graphic>
          <a:graphicData uri="http://schemas.openxmlformats.org/drawingml/2006/table">
            <a:tbl>
              <a:tblPr/>
              <a:tblGrid>
                <a:gridCol w="754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406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540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82486">
                <a:tc row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Категории малоимущих граждан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Количество семей (получателей ГСП), в них членов семьи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Основные факторы и причины бедности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20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По месту проживания, чел.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По уровню доходов, чел.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По состоянию здоровья (наличие инвалидности), чел.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Имеющие трудовую занятость, чел.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Безработица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Иждивенческая нагрузка       (количество иждивенцев в семье), чел.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7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получателей (семей/</a:t>
                      </a:r>
                    </a:p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одиноко проживающий), </a:t>
                      </a:r>
                      <a:br>
                        <a:rPr kumimoji="0" 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</a:b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л.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Число</a:t>
                      </a: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членов семьи, чел.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село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город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от 0 до 5 тыс.руб.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от 5 до 10 тыс.руб.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Величины прожиточного минимума </a:t>
                      </a:r>
                    </a:p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от 10 до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Есть инвалидность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нет инвалидности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endParaRPr kumimoji="0" lang="ru-RU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05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3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4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5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8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9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11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12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13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05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1. Семьи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23827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87410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9050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14777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3100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1307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19420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1706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22121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16903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47861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05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1.1. Семьи с 1-2 детьми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12229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39786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4683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7546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999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694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10536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910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11319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9478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19951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0230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1.2. Семьи с 3 и более детьми (многдетные)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6332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33419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2444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3888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177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88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6067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546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5786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5184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21841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05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1.3. Семья студента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4277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10056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950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3327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1877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469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1931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168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4109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1506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3714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5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1.4. Семья КМНС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989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4149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973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47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56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886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82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907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735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2355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052">
                <a:tc gridSpan="13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2. Одиноко проживающие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052"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2.1. Трудоспособные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3125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587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2538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2220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555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350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100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3025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182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-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052"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2.2. Пенсионеры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287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141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146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111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160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59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228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-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0727">
                <a:tc gridSpan="2"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2.3. Студенты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2441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116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2325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1803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0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0">
                        <a:lnSpc>
                          <a:spcPct val="8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449263" algn="l"/>
                          <a:tab pos="898525" algn="l"/>
                          <a:tab pos="1347788" algn="l"/>
                          <a:tab pos="1797050" algn="l"/>
                          <a:tab pos="2246313" algn="l"/>
                          <a:tab pos="2695575" algn="l"/>
                          <a:tab pos="3144838" algn="l"/>
                          <a:tab pos="3594100" algn="l"/>
                          <a:tab pos="4043363" algn="l"/>
                          <a:tab pos="4492625" algn="l"/>
                          <a:tab pos="4941888" algn="l"/>
                          <a:tab pos="5391150" algn="l"/>
                          <a:tab pos="5840413" algn="l"/>
                          <a:tab pos="6289675" algn="l"/>
                          <a:tab pos="6738938" algn="l"/>
                          <a:tab pos="7188200" algn="l"/>
                          <a:tab pos="7637463" algn="l"/>
                          <a:tab pos="8086725" algn="l"/>
                          <a:tab pos="8535988" algn="l"/>
                          <a:tab pos="8985250" algn="l"/>
                          <a:tab pos="9434513" algn="l"/>
                        </a:tabLst>
                      </a:pPr>
                      <a:r>
                        <a:rPr kumimoji="0" lang="ru-RU" sz="7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ahnschrift" charset="0"/>
                          <a:ea typeface="Microsoft YaHei" charset="-122"/>
                        </a:rPr>
                        <a:t>-</a:t>
                      </a:r>
                    </a:p>
                  </a:txBody>
                  <a:tcPr marL="90000" marR="90000" marT="45706" marB="45706" horzOverflow="overflow">
                    <a:lnL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0" cap="flat" cmpd="sng" algn="ctr">
                      <a:solidFill>
                        <a:srgbClr val="2A6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806EB8D7-8620-48FD-97FF-E172599CA3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0738" y="5345113"/>
            <a:ext cx="941387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</a:pPr>
            <a:fld id="{3D78B582-249D-4343-8CE0-27C68B7032A7}" type="slidenum">
              <a:rPr lang="ru-RU" altLang="it-IT" sz="6600" b="1">
                <a:solidFill>
                  <a:srgbClr val="70A8DA"/>
                </a:solidFill>
                <a:latin typeface="Bahnschrift" charset="0"/>
              </a:rPr>
              <a:pPr algn="ctr" eaLnBrk="1">
                <a:lnSpc>
                  <a:spcPct val="100000"/>
                </a:lnSpc>
              </a:pPr>
              <a:t>9</a:t>
            </a:fld>
            <a:endParaRPr lang="ru-RU" altLang="it-IT" sz="6600" b="1">
              <a:solidFill>
                <a:srgbClr val="70A8DA"/>
              </a:solidFill>
              <a:latin typeface="Bahnschrift" charset="0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7C6052CE-9096-4040-BDD6-9B26178FE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2338" y="1825625"/>
            <a:ext cx="330835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00000"/>
              </a:lnSpc>
            </a:pPr>
            <a:r>
              <a:rPr lang="ru-RU" altLang="it-IT">
                <a:solidFill>
                  <a:srgbClr val="FFFFFF"/>
                </a:solidFill>
                <a:latin typeface="Bahnschrift" charset="0"/>
              </a:rPr>
              <a:t>Интеграция в ППО АСОИ межведомственных информационных потоков, позволила выстраивать единый, тесно увязанный процесс комплексной реабилитации инвалидов.</a:t>
            </a:r>
          </a:p>
          <a:p>
            <a:pPr eaLnBrk="1">
              <a:lnSpc>
                <a:spcPct val="100000"/>
              </a:lnSpc>
            </a:pPr>
            <a:r>
              <a:rPr lang="ru-RU" altLang="it-IT">
                <a:solidFill>
                  <a:srgbClr val="FFFFFF"/>
                </a:solidFill>
                <a:latin typeface="Bahnschrift" charset="0"/>
              </a:rPr>
              <a:t>Так, ППО АСОИ обеспечивает автоматическую загрузку выписок из индивидуальных программ реабилитации и абилитации инвалидов (ИПРА) с витрины ФБ МСЭ и дальнейший сквозной контроль их исполнения.</a:t>
            </a:r>
          </a:p>
          <a:p>
            <a:pPr eaLnBrk="1">
              <a:lnSpc>
                <a:spcPct val="100000"/>
              </a:lnSpc>
            </a:pPr>
            <a:endParaRPr lang="ru-RU" altLang="it-IT">
              <a:solidFill>
                <a:srgbClr val="000000"/>
              </a:solidFill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B441770-B463-43E9-ACCC-D939A971E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449263"/>
            <a:ext cx="10512425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 anchor="ctr"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>
              <a:lnSpc>
                <a:spcPct val="100000"/>
              </a:lnSpc>
            </a:pPr>
            <a:r>
              <a:rPr lang="ru-RU" altLang="it-IT" sz="4000" b="1">
                <a:solidFill>
                  <a:srgbClr val="FFFFFF"/>
                </a:solidFill>
                <a:latin typeface="Bahnschrift" charset="0"/>
              </a:rPr>
              <a:t>Комплексная реабилитация инвалидов</a:t>
            </a:r>
          </a:p>
        </p:txBody>
      </p:sp>
      <p:pic>
        <p:nvPicPr>
          <p:cNvPr id="11269" name="Picture 4">
            <a:extLst>
              <a:ext uri="{FF2B5EF4-FFF2-40B4-BE49-F238E27FC236}">
                <a16:creationId xmlns:a16="http://schemas.microsoft.com/office/drawing/2014/main" id="{86D99099-9859-40B6-84FC-EF984056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939925"/>
            <a:ext cx="62611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12827</TotalTime>
  <Words>1161</Words>
  <Application>Microsoft Office PowerPoint</Application>
  <PresentationFormat>Широкоэкранный</PresentationFormat>
  <Paragraphs>231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Радужан Антон Александрович</dc:creator>
  <cp:lastModifiedBy>Ольга</cp:lastModifiedBy>
  <cp:revision>691</cp:revision>
  <cp:lastPrinted>2019-04-11T20:29:40Z</cp:lastPrinted>
  <dcterms:created xsi:type="dcterms:W3CDTF">2017-03-01T03:25:30Z</dcterms:created>
  <dcterms:modified xsi:type="dcterms:W3CDTF">2020-09-04T12:25:01Z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