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08" r:id="rId1"/>
  </p:sldMasterIdLst>
  <p:notesMasterIdLst>
    <p:notesMasterId r:id="rId14"/>
  </p:notesMasterIdLst>
  <p:sldIdLst>
    <p:sldId id="263" r:id="rId2"/>
    <p:sldId id="491" r:id="rId3"/>
    <p:sldId id="505" r:id="rId4"/>
    <p:sldId id="506" r:id="rId5"/>
    <p:sldId id="507" r:id="rId6"/>
    <p:sldId id="508" r:id="rId7"/>
    <p:sldId id="493" r:id="rId8"/>
    <p:sldId id="498" r:id="rId9"/>
    <p:sldId id="509" r:id="rId10"/>
    <p:sldId id="504" r:id="rId11"/>
    <p:sldId id="511" r:id="rId12"/>
    <p:sldId id="502" r:id="rId13"/>
  </p:sldIdLst>
  <p:sldSz cx="12192000" cy="6858000"/>
  <p:notesSz cx="6797675" cy="9872663"/>
  <p:embeddedFontLst>
    <p:embeddedFont>
      <p:font typeface="Bahnschrift" panose="020B0502040204020203" pitchFamily="34" charset="0"/>
      <p:regular r:id="rId15"/>
      <p:bold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6AC599A-90AA-452C-8689-D7518E276F67}">
          <p14:sldIdLst>
            <p14:sldId id="263"/>
            <p14:sldId id="491"/>
            <p14:sldId id="505"/>
            <p14:sldId id="506"/>
            <p14:sldId id="507"/>
            <p14:sldId id="508"/>
            <p14:sldId id="493"/>
            <p14:sldId id="498"/>
            <p14:sldId id="509"/>
            <p14:sldId id="504"/>
            <p14:sldId id="511"/>
            <p14:sldId id="5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дрей Меркулов" initials="АМ" lastIdx="1" clrIdx="0">
    <p:extLst>
      <p:ext uri="{19B8F6BF-5375-455C-9EA6-DF929625EA0E}">
        <p15:presenceInfo xmlns:p15="http://schemas.microsoft.com/office/powerpoint/2012/main" userId="0f58a4e4325687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A24"/>
    <a:srgbClr val="FED2C7"/>
    <a:srgbClr val="BEDE9F"/>
    <a:srgbClr val="70A8DA"/>
    <a:srgbClr val="2F83FF"/>
    <a:srgbClr val="1189D3"/>
    <a:srgbClr val="3788FF"/>
    <a:srgbClr val="217BFF"/>
    <a:srgbClr val="1083CA"/>
    <a:srgbClr val="009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6029" autoAdjust="0"/>
  </p:normalViewPr>
  <p:slideViewPr>
    <p:cSldViewPr snapToGrid="0">
      <p:cViewPr varScale="1">
        <p:scale>
          <a:sx n="50" d="100"/>
          <a:sy n="50" d="100"/>
        </p:scale>
        <p:origin x="931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399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346" cy="495052"/>
          </a:xfrm>
          <a:prstGeom prst="rect">
            <a:avLst/>
          </a:prstGeom>
        </p:spPr>
        <p:txBody>
          <a:bodyPr vert="horz" lIns="90599" tIns="45299" rIns="90599" bIns="45299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45" y="1"/>
            <a:ext cx="2946345" cy="495052"/>
          </a:xfrm>
          <a:prstGeom prst="rect">
            <a:avLst/>
          </a:prstGeom>
        </p:spPr>
        <p:txBody>
          <a:bodyPr vert="horz" lIns="90599" tIns="45299" rIns="90599" bIns="45299" rtlCol="0"/>
          <a:lstStyle>
            <a:lvl1pPr algn="r">
              <a:defRPr sz="1200"/>
            </a:lvl1pPr>
          </a:lstStyle>
          <a:p>
            <a:fld id="{6CC11EDF-3BB7-4AA4-A985-DE7FA4195406}" type="datetimeFigureOut">
              <a:rPr lang="ru-RU" smtClean="0"/>
              <a:pPr/>
              <a:t>05.08.2024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99" tIns="45299" rIns="90599" bIns="45299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7" y="4751869"/>
            <a:ext cx="5437823" cy="3886317"/>
          </a:xfrm>
          <a:prstGeom prst="rect">
            <a:avLst/>
          </a:prstGeom>
        </p:spPr>
        <p:txBody>
          <a:bodyPr vert="horz" lIns="90599" tIns="45299" rIns="90599" bIns="4529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7612"/>
            <a:ext cx="2946346" cy="495052"/>
          </a:xfrm>
          <a:prstGeom prst="rect">
            <a:avLst/>
          </a:prstGeom>
        </p:spPr>
        <p:txBody>
          <a:bodyPr vert="horz" lIns="90599" tIns="45299" rIns="90599" bIns="45299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45" y="9377612"/>
            <a:ext cx="2946345" cy="495052"/>
          </a:xfrm>
          <a:prstGeom prst="rect">
            <a:avLst/>
          </a:prstGeom>
        </p:spPr>
        <p:txBody>
          <a:bodyPr vert="horz" lIns="90599" tIns="45299" rIns="90599" bIns="45299" rtlCol="0" anchor="b"/>
          <a:lstStyle>
            <a:lvl1pPr algn="r">
              <a:defRPr sz="1200"/>
            </a:lvl1pPr>
          </a:lstStyle>
          <a:p>
            <a:fld id="{4306474A-E09B-43A5-B2CA-C5767E7C52E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048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6474A-E09B-43A5-B2CA-C5767E7C52E7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056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BBB36-0968-4D0B-A65C-0B9F445C69BA}" type="datetime1">
              <a:rPr lang="ru-RU" smtClean="0"/>
              <a:pPr/>
              <a:t>05.08.2024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354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EFBAE-4C64-4952-AD4D-C44F7509B3E9}" type="datetime1">
              <a:rPr lang="ru-RU" smtClean="0"/>
              <a:pPr/>
              <a:t>05.08.2024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75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5CDA-9BEA-4F7D-B47C-43A279EEBA2A}" type="datetime1">
              <a:rPr lang="ru-RU" smtClean="0"/>
              <a:pPr/>
              <a:t>05.08.2024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744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58BE4-EE1B-4C5B-A58B-607F97DCF8CB}" type="datetime1">
              <a:rPr lang="ru-RU" smtClean="0"/>
              <a:pPr/>
              <a:t>05.08.2024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8418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8F9E-8058-4755-BE8C-C50D487702A3}" type="datetime1">
              <a:rPr lang="ru-RU" smtClean="0"/>
              <a:pPr/>
              <a:t>05.08.2024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6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FB10A-1706-4DF5-8D34-BD7EC2B04254}" type="datetime1">
              <a:rPr lang="ru-RU" smtClean="0"/>
              <a:pPr/>
              <a:t>05.08.2024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9999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DF9D-E2DF-41DF-8527-749535DEB556}" type="datetime1">
              <a:rPr lang="ru-RU" smtClean="0"/>
              <a:pPr/>
              <a:t>05.08.2024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2630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2F7DE-B20F-427F-9894-85B1CED1D10F}" type="datetime1">
              <a:rPr lang="ru-RU" smtClean="0"/>
              <a:pPr/>
              <a:t>05.08.2024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40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5599F-5378-47ED-A455-ABBC2FB7B305}" type="datetime1">
              <a:rPr lang="ru-RU" smtClean="0"/>
              <a:pPr/>
              <a:t>05.08.2024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5694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9A866-0123-4768-A341-00DB8B774206}" type="datetime1">
              <a:rPr lang="ru-RU" smtClean="0"/>
              <a:pPr/>
              <a:t>05.08.2024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104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EC98E-9740-41B0-8D9E-B5A1935EB7E5}" type="datetime1">
              <a:rPr lang="ru-RU" smtClean="0"/>
              <a:pPr/>
              <a:t>05.08.2024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22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855E5-D18E-403A-A920-C9BD2C789532}" type="datetime1">
              <a:rPr lang="ru-RU" smtClean="0"/>
              <a:pPr/>
              <a:t>05.08.2024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AAD5E-50F1-47D0-B1A1-61B6D3C53B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15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00075" y="3088067"/>
            <a:ext cx="8453803" cy="3493708"/>
          </a:xfrm>
        </p:spPr>
        <p:txBody>
          <a:bodyPr anchor="t">
            <a:noAutofit/>
          </a:bodyPr>
          <a:lstStyle/>
          <a:p>
            <a:pPr algn="r"/>
            <a:r>
              <a:rPr lang="ru-RU" sz="32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Государственная информационная </a:t>
            </a:r>
            <a:br>
              <a:rPr lang="ru-RU" sz="32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система «Субсидия АПК 24»</a:t>
            </a:r>
            <a:endParaRPr lang="ru-RU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85BA85-AEA5-B013-BD52-CCE2D41AD3AF}"/>
              </a:ext>
            </a:extLst>
          </p:cNvPr>
          <p:cNvSpPr txBox="1"/>
          <p:nvPr/>
        </p:nvSpPr>
        <p:spPr>
          <a:xfrm>
            <a:off x="9743355" y="3088067"/>
            <a:ext cx="23436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Функциональный заказчик - Министерство сельского хозяйства </a:t>
            </a:r>
            <a:br>
              <a:rPr lang="ru-RU" sz="1600" b="1" dirty="0"/>
            </a:br>
            <a:r>
              <a:rPr lang="ru-RU" sz="1600" b="1" dirty="0"/>
              <a:t>Красноярского края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89088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0CF29C-8378-3B12-44D4-180EB674E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259F4E-5D17-8C7B-9F5D-7946B4C4C4B1}"/>
              </a:ext>
            </a:extLst>
          </p:cNvPr>
          <p:cNvSpPr/>
          <p:nvPr/>
        </p:nvSpPr>
        <p:spPr>
          <a:xfrm>
            <a:off x="205867" y="1149155"/>
            <a:ext cx="9928733" cy="548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87452183-9945-35D4-DD4E-E82EACF94D5D}"/>
              </a:ext>
            </a:extLst>
          </p:cNvPr>
          <p:cNvSpPr txBox="1">
            <a:spLocks/>
          </p:cNvSpPr>
          <p:nvPr/>
        </p:nvSpPr>
        <p:spPr>
          <a:xfrm>
            <a:off x="10315576" y="5248275"/>
            <a:ext cx="1428750" cy="128111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AAD5E-50F1-47D0-B1A1-61B6D3C53BC7}" type="slidenum">
              <a:rPr kumimoji="0" lang="ru-RU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Bahnschrift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Bahnschrift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D78F6-702C-F394-F459-816B599DF796}"/>
              </a:ext>
            </a:extLst>
          </p:cNvPr>
          <p:cNvSpPr txBox="1"/>
          <p:nvPr/>
        </p:nvSpPr>
        <p:spPr>
          <a:xfrm>
            <a:off x="838200" y="445675"/>
            <a:ext cx="9235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Адаптация системы под НПА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F98A1B5-6D7A-5407-A20F-B68031485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9987" y="1600690"/>
            <a:ext cx="3281083" cy="45867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/>
              <a:t>Опыт первого года </a:t>
            </a:r>
            <a:r>
              <a:rPr lang="ru-RU" dirty="0" err="1"/>
              <a:t>работыГИС</a:t>
            </a:r>
            <a:r>
              <a:rPr lang="ru-RU" dirty="0"/>
              <a:t> «Субсидия  АПК24» показывает:</a:t>
            </a:r>
          </a:p>
          <a:p>
            <a:pPr>
              <a:lnSpc>
                <a:spcPct val="120000"/>
              </a:lnSpc>
            </a:pPr>
            <a:r>
              <a:rPr lang="ru-RU" dirty="0"/>
              <a:t>-  для введения в эксплуатацию новых НПА ( разработанных независимо разными структурными подразделениями)  достаточно произвести настройку средствами системы, без какой-либо её доработки </a:t>
            </a:r>
          </a:p>
          <a:p>
            <a:pPr>
              <a:lnSpc>
                <a:spcPct val="120000"/>
              </a:lnSpc>
            </a:pPr>
            <a:r>
              <a:rPr lang="ru-RU" dirty="0"/>
              <a:t>- тиражирование Субсидия АПК24 в другие субъекты РФ, а также в другие отрасли государственного управления потребует настройки средствами системы под нужную нормативную базу без необходимости доработок системы ( возможно тиражирование в виде коробки)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65636F-CA84-A393-BD42-BB8B0015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34" y="1600689"/>
            <a:ext cx="6135853" cy="328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74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4BA1D-4357-5397-9D34-55DD8322F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E82336-1EBD-626C-C8F4-213F5A31A80A}"/>
              </a:ext>
            </a:extLst>
          </p:cNvPr>
          <p:cNvSpPr/>
          <p:nvPr/>
        </p:nvSpPr>
        <p:spPr>
          <a:xfrm>
            <a:off x="418541" y="1279454"/>
            <a:ext cx="9897035" cy="548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03DEAC6E-AB31-F6F6-59C9-0782E095459B}"/>
              </a:ext>
            </a:extLst>
          </p:cNvPr>
          <p:cNvSpPr txBox="1">
            <a:spLocks/>
          </p:cNvSpPr>
          <p:nvPr/>
        </p:nvSpPr>
        <p:spPr>
          <a:xfrm>
            <a:off x="10315576" y="5248275"/>
            <a:ext cx="1428750" cy="128111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AAD5E-50F1-47D0-B1A1-61B6D3C53BC7}" type="slidenum">
              <a:rPr kumimoji="0" lang="ru-RU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Bahnschrift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Bahnschrift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3A6F9-0ECA-7DE8-E043-FA35CE7A285E}"/>
              </a:ext>
            </a:extLst>
          </p:cNvPr>
          <p:cNvSpPr txBox="1"/>
          <p:nvPr/>
        </p:nvSpPr>
        <p:spPr>
          <a:xfrm>
            <a:off x="3268133" y="3851370"/>
            <a:ext cx="6544077" cy="308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0">
              <a:lnSpc>
                <a:spcPts val="1200"/>
              </a:lnSpc>
              <a:spcAft>
                <a:spcPts val="800"/>
              </a:spcAft>
              <a:buNone/>
            </a:pP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Ближайшая перспектива использования и развития системы            предусматривает осуществление следующих мероприятий:</a:t>
            </a:r>
          </a:p>
          <a:p>
            <a:pPr marL="922655" lvl="1" indent="-285750">
              <a:lnSpc>
                <a:spcPts val="12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интеграция с ГИС "Меркурий", позволяющая в автоматическом режиме генерировать заявления на субсидирование производства молока;</a:t>
            </a:r>
          </a:p>
          <a:p>
            <a:pPr marL="922655" lvl="1" indent="-285750">
              <a:lnSpc>
                <a:spcPts val="12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интеграция с иными федеральными отраслевыми системами, 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также с информационными системами сельхозпроизводителей края; </a:t>
            </a:r>
          </a:p>
          <a:p>
            <a:pPr marL="922655" lvl="1" indent="-285750">
              <a:lnSpc>
                <a:spcPts val="12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цифровой модели агропромышленного комплекса края;</a:t>
            </a:r>
          </a:p>
          <a:p>
            <a:pPr marL="922655" lvl="1" indent="-285750">
              <a:lnSpc>
                <a:spcPts val="12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переход к управлению отраслью на основе цифровой модели в части контроля севооборота и планирования поголовья в соответствии с объёмами потребительского рынка.</a:t>
            </a:r>
          </a:p>
          <a:p>
            <a:pPr marL="179705" indent="0">
              <a:lnSpc>
                <a:spcPts val="1200"/>
              </a:lnSpc>
              <a:spcAft>
                <a:spcPts val="800"/>
              </a:spcAft>
              <a:buNone/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548F06-4477-9F24-23B3-34C58A177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02" y="3676998"/>
            <a:ext cx="945631" cy="14206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E3E53A-6FD7-5CA9-6D15-A76A2B23FA18}"/>
              </a:ext>
            </a:extLst>
          </p:cNvPr>
          <p:cNvSpPr txBox="1"/>
          <p:nvPr/>
        </p:nvSpPr>
        <p:spPr>
          <a:xfrm>
            <a:off x="964061" y="5100361"/>
            <a:ext cx="2549605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Шолеров</a:t>
            </a:r>
            <a: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Владимир Николаевич, </a:t>
            </a:r>
            <a:b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начальник отдела цифровизации, методологии и информационных технологий.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68A333-1CD8-4DB9-9A5D-4D1FE2743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48" y="1285814"/>
            <a:ext cx="1052277" cy="15790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AE8788-6577-4CE7-9908-0B158CB75FBD}"/>
              </a:ext>
            </a:extLst>
          </p:cNvPr>
          <p:cNvSpPr txBox="1"/>
          <p:nvPr/>
        </p:nvSpPr>
        <p:spPr>
          <a:xfrm>
            <a:off x="910167" y="2904067"/>
            <a:ext cx="235796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Белецкая Лариса Ивановна, </a:t>
            </a:r>
            <a:br>
              <a:rPr lang="ru-RU" sz="1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заместитель министра </a:t>
            </a:r>
          </a:p>
          <a:p>
            <a:endParaRPr lang="ru-RU" sz="1300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F04A2BF-79CF-4FCE-8B13-07354F036D60}"/>
              </a:ext>
            </a:extLst>
          </p:cNvPr>
          <p:cNvCxnSpPr/>
          <p:nvPr/>
        </p:nvCxnSpPr>
        <p:spPr>
          <a:xfrm>
            <a:off x="679787" y="3530600"/>
            <a:ext cx="900853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0273684-F8EE-4118-850C-CC0F5168F7B4}"/>
              </a:ext>
            </a:extLst>
          </p:cNvPr>
          <p:cNvSpPr txBox="1"/>
          <p:nvPr/>
        </p:nvSpPr>
        <p:spPr>
          <a:xfrm>
            <a:off x="2932212" y="1524870"/>
            <a:ext cx="6544077" cy="1134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0">
              <a:lnSpc>
                <a:spcPts val="1600"/>
              </a:lnSpc>
              <a:spcAft>
                <a:spcPts val="800"/>
              </a:spcAft>
              <a:buNone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Дальнейшая работа по совершенствованию ГИС Субсидия АПК 24»  позволит оптимизировать многие процессы в министерстве, а получателям поддержки позволит получать актуальную информацию в кратчайшие сроки.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6F1B1C-544C-4D14-A2E8-C2ADBAE9619A}"/>
              </a:ext>
            </a:extLst>
          </p:cNvPr>
          <p:cNvSpPr txBox="1"/>
          <p:nvPr/>
        </p:nvSpPr>
        <p:spPr>
          <a:xfrm>
            <a:off x="867574" y="573980"/>
            <a:ext cx="9235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Министерство сельского хозяйства Красноярского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2479430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A427F3-1041-D546-2F61-2ADF1E845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979AD09-8ED1-FBFB-BA1B-A264D0DFC35B}"/>
              </a:ext>
            </a:extLst>
          </p:cNvPr>
          <p:cNvSpPr/>
          <p:nvPr/>
        </p:nvSpPr>
        <p:spPr>
          <a:xfrm>
            <a:off x="238124" y="1149156"/>
            <a:ext cx="9867901" cy="548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2884D251-5454-CC03-6A1C-19AB25B44B16}"/>
              </a:ext>
            </a:extLst>
          </p:cNvPr>
          <p:cNvSpPr txBox="1">
            <a:spLocks/>
          </p:cNvSpPr>
          <p:nvPr/>
        </p:nvSpPr>
        <p:spPr>
          <a:xfrm>
            <a:off x="10315576" y="5248275"/>
            <a:ext cx="1428750" cy="128111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AAD5E-50F1-47D0-B1A1-61B6D3C53BC7}" type="slidenum">
              <a:rPr kumimoji="0" lang="ru-RU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Bahnschrift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Bahnschrift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57F71-221D-3B9E-A6BA-7EE6FD82BC85}"/>
              </a:ext>
            </a:extLst>
          </p:cNvPr>
          <p:cNvSpPr txBox="1"/>
          <p:nvPr/>
        </p:nvSpPr>
        <p:spPr>
          <a:xfrm>
            <a:off x="219076" y="3146085"/>
            <a:ext cx="9877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4966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4BA1D-4357-5397-9D34-55DD8322F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E82336-1EBD-626C-C8F4-213F5A31A80A}"/>
              </a:ext>
            </a:extLst>
          </p:cNvPr>
          <p:cNvSpPr/>
          <p:nvPr/>
        </p:nvSpPr>
        <p:spPr>
          <a:xfrm>
            <a:off x="220133" y="1150842"/>
            <a:ext cx="9898377" cy="548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03DEAC6E-AB31-F6F6-59C9-0782E095459B}"/>
              </a:ext>
            </a:extLst>
          </p:cNvPr>
          <p:cNvSpPr txBox="1">
            <a:spLocks/>
          </p:cNvSpPr>
          <p:nvPr/>
        </p:nvSpPr>
        <p:spPr>
          <a:xfrm>
            <a:off x="10315576" y="5248275"/>
            <a:ext cx="1428750" cy="128111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AAD5E-50F1-47D0-B1A1-61B6D3C53BC7}" type="slidenum">
              <a:rPr kumimoji="0" lang="ru-RU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Bahnschrift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Bahnschrift" pitchFamily="34" charset="0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01709C-7C64-9E19-7DCB-28756C6E3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293" y="1355820"/>
            <a:ext cx="8951259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rgbClr val="39393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ГИС «Субсидия АПК-24» автоматизирует отраслевую отчетность и предоставление мер государственной поддержки в областях (сферах) агропромышленного комплекса субъекта Российской Федерации, регулирования рынка сельскохозяйственной продукции, сырья и продовольствия, развития садоводства и огородничества, использования земель сельскохозяйственного назначения, в том числе в области обеспечения плодородия земель сельскохозяйственного назначения, семеноводства, племенного животноводства</a:t>
            </a:r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78372B1-1EBE-16A5-6992-0070493A1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229105"/>
              </p:ext>
            </p:extLst>
          </p:nvPr>
        </p:nvGraphicFramePr>
        <p:xfrm>
          <a:off x="833435" y="3895726"/>
          <a:ext cx="9010650" cy="1798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6472">
                  <a:extLst>
                    <a:ext uri="{9D8B030D-6E8A-4147-A177-3AD203B41FA5}">
                      <a16:colId xmlns:a16="http://schemas.microsoft.com/office/drawing/2014/main" val="2959840238"/>
                    </a:ext>
                  </a:extLst>
                </a:gridCol>
                <a:gridCol w="2474259">
                  <a:extLst>
                    <a:ext uri="{9D8B030D-6E8A-4147-A177-3AD203B41FA5}">
                      <a16:colId xmlns:a16="http://schemas.microsoft.com/office/drawing/2014/main" val="2750197318"/>
                    </a:ext>
                  </a:extLst>
                </a:gridCol>
                <a:gridCol w="2504995">
                  <a:extLst>
                    <a:ext uri="{9D8B030D-6E8A-4147-A177-3AD203B41FA5}">
                      <a16:colId xmlns:a16="http://schemas.microsoft.com/office/drawing/2014/main" val="1658271331"/>
                    </a:ext>
                  </a:extLst>
                </a:gridCol>
                <a:gridCol w="2064924">
                  <a:extLst>
                    <a:ext uri="{9D8B030D-6E8A-4147-A177-3AD203B41FA5}">
                      <a16:colId xmlns:a16="http://schemas.microsoft.com/office/drawing/2014/main" val="492789764"/>
                    </a:ext>
                  </a:extLst>
                </a:gridCol>
              </a:tblGrid>
              <a:tr h="917999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Дата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Предоставлено видов мер государственной поддержки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Количество получателей мер государственной поддержки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Получено на сумму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822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20.04.23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1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500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500 млн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9286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19.03.24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8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+mn-lt"/>
                        </a:rPr>
                        <a:t>750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1,2 млрд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58006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План на 31.12.24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63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+mn-lt"/>
                        </a:rPr>
                        <a:t>1500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5,3 млрд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955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2380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4BA1D-4357-5397-9D34-55DD8322F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E82336-1EBD-626C-C8F4-213F5A31A80A}"/>
              </a:ext>
            </a:extLst>
          </p:cNvPr>
          <p:cNvSpPr/>
          <p:nvPr/>
        </p:nvSpPr>
        <p:spPr>
          <a:xfrm>
            <a:off x="235241" y="1189056"/>
            <a:ext cx="9867901" cy="548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07B2BF6-EA97-DE74-5AEB-B59AE2B020A4}"/>
              </a:ext>
            </a:extLst>
          </p:cNvPr>
          <p:cNvSpPr/>
          <p:nvPr/>
        </p:nvSpPr>
        <p:spPr>
          <a:xfrm>
            <a:off x="4754169" y="4088464"/>
            <a:ext cx="4961168" cy="2076182"/>
          </a:xfrm>
          <a:prstGeom prst="roundRect">
            <a:avLst>
              <a:gd name="adj" fmla="val 9096"/>
            </a:avLst>
          </a:prstGeom>
          <a:solidFill>
            <a:srgbClr val="FED2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EBFF2C1-FE89-8928-85BD-022BFDF708CD}"/>
              </a:ext>
            </a:extLst>
          </p:cNvPr>
          <p:cNvSpPr/>
          <p:nvPr/>
        </p:nvSpPr>
        <p:spPr>
          <a:xfrm>
            <a:off x="4754169" y="1498101"/>
            <a:ext cx="4961168" cy="2435839"/>
          </a:xfrm>
          <a:prstGeom prst="roundRect">
            <a:avLst>
              <a:gd name="adj" fmla="val 9096"/>
            </a:avLst>
          </a:prstGeom>
          <a:solidFill>
            <a:srgbClr val="BED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03DEAC6E-AB31-F6F6-59C9-0782E095459B}"/>
              </a:ext>
            </a:extLst>
          </p:cNvPr>
          <p:cNvSpPr txBox="1">
            <a:spLocks/>
          </p:cNvSpPr>
          <p:nvPr/>
        </p:nvSpPr>
        <p:spPr>
          <a:xfrm>
            <a:off x="10315576" y="5248275"/>
            <a:ext cx="1428750" cy="128111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AAD5E-50F1-47D0-B1A1-61B6D3C53BC7}" type="slidenum">
              <a:rPr kumimoji="0" lang="ru-RU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Bahnschrift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Bahnschrift" pitchFamily="34" charset="0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01709C-7C64-9E19-7DCB-28756C6E3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569" y="1655704"/>
            <a:ext cx="4825575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39393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федеральном рейтинге цифровой трансформации, проводимом Министерством сельского хозяйства Российской Федерации, по итогам четвертого квартала 2023 г. Министерство сельского хозяйства Красноярского края заняло 4 место среди 76 регионов РФ, поднявшись </a:t>
            </a:r>
            <a:br>
              <a:rPr lang="ru-RU" sz="2000" dirty="0">
                <a:solidFill>
                  <a:srgbClr val="39393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9393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9 позиций. </a:t>
            </a:r>
          </a:p>
          <a:p>
            <a:pPr marL="0" indent="0">
              <a:buNone/>
            </a:pPr>
            <a:endParaRPr lang="ru-RU" sz="2000" dirty="0">
              <a:solidFill>
                <a:srgbClr val="39393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39393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Государственная информационная система «Субсидия АПК 24» первая в России среди профильных систем, интегрирована с государственной интегрированной информационной системой управления общественными финансами «Электронный бюджет».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9BD1F3-9BCD-9D4E-404E-858E0575D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54" y="1313969"/>
            <a:ext cx="3639216" cy="5146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08452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4BA1D-4357-5397-9D34-55DD8322F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E82336-1EBD-626C-C8F4-213F5A31A80A}"/>
              </a:ext>
            </a:extLst>
          </p:cNvPr>
          <p:cNvSpPr/>
          <p:nvPr/>
        </p:nvSpPr>
        <p:spPr>
          <a:xfrm>
            <a:off x="235241" y="1189056"/>
            <a:ext cx="9867901" cy="548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44C501C-7C8F-792C-75E0-9388016BBAAE}"/>
              </a:ext>
            </a:extLst>
          </p:cNvPr>
          <p:cNvSpPr/>
          <p:nvPr/>
        </p:nvSpPr>
        <p:spPr>
          <a:xfrm>
            <a:off x="929768" y="4395267"/>
            <a:ext cx="8552329" cy="1959429"/>
          </a:xfrm>
          <a:prstGeom prst="roundRect">
            <a:avLst>
              <a:gd name="adj" fmla="val 11177"/>
            </a:avLst>
          </a:prstGeom>
          <a:solidFill>
            <a:srgbClr val="EE1A24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03DEAC6E-AB31-F6F6-59C9-0782E095459B}"/>
              </a:ext>
            </a:extLst>
          </p:cNvPr>
          <p:cNvSpPr txBox="1">
            <a:spLocks/>
          </p:cNvSpPr>
          <p:nvPr/>
        </p:nvSpPr>
        <p:spPr>
          <a:xfrm>
            <a:off x="10315576" y="5248275"/>
            <a:ext cx="1428750" cy="128111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AAD5E-50F1-47D0-B1A1-61B6D3C53BC7}" type="slidenum">
              <a:rPr kumimoji="0" lang="ru-RU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Bahnschrift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Bahnschrift" pitchFamily="34" charset="0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01709C-7C64-9E19-7DCB-28756C6E3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4979" y="1528333"/>
            <a:ext cx="6248370" cy="2563043"/>
          </a:xfrm>
        </p:spPr>
        <p:txBody>
          <a:bodyPr>
            <a:normAutofit fontScale="85000" lnSpcReduction="10000"/>
          </a:bodyPr>
          <a:lstStyle/>
          <a:p>
            <a:pPr marL="17970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Белецкая Лариса Ивановна, </a:t>
            </a:r>
            <a:b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заместитель министра </a:t>
            </a:r>
          </a:p>
          <a:p>
            <a:pPr marL="17970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«Позитивным результатом использования ГИС «Субсидия АПК24» является заметное повышение качества и производительности труда в рамках технологических процессов взаимодействия сельскохозяйственных товаропроизводителей и органов государственной власти. Кроме того, функциональные возможности системы позволяют рассматривать ее как инструмент моделирования и оптимизации процессов управления краевым агропромышленным комплексом.»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7A07CF-1916-E497-C8F0-DFC26C168211}"/>
              </a:ext>
            </a:extLst>
          </p:cNvPr>
          <p:cNvSpPr txBox="1"/>
          <p:nvPr/>
        </p:nvSpPr>
        <p:spPr>
          <a:xfrm>
            <a:off x="867574" y="573980"/>
            <a:ext cx="9235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Министерство сельского хозяйства Красноярского края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2B3BB4-70E8-DC7A-725E-E373C8EB6E0D}"/>
              </a:ext>
            </a:extLst>
          </p:cNvPr>
          <p:cNvSpPr txBox="1"/>
          <p:nvPr/>
        </p:nvSpPr>
        <p:spPr>
          <a:xfrm>
            <a:off x="1108595" y="4491205"/>
            <a:ext cx="8522844" cy="202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Инновационность ГИС субсидий </a:t>
            </a:r>
            <a:r>
              <a:rPr lang="ru-RU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«АПК-24» </a:t>
            </a:r>
            <a:endParaRPr lang="ru-R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50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единый способ управления сведениями о состоянии агропромышленного комплекса субъекта Российской Федерации, </a:t>
            </a:r>
            <a:endParaRPr lang="ru-RU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50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оперативный и гибкий учет изменений нормативной базы в отраслевой отчетности</a:t>
            </a:r>
            <a:endParaRPr lang="ru-RU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50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 и согласованность всех сведений, составляющих отраслевую отчетность </a:t>
            </a:r>
            <a:endParaRPr lang="ru-RU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50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966D6C-79FE-4034-990C-43C93D84B2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38" y="1293259"/>
            <a:ext cx="1959196" cy="293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91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4BA1D-4357-5397-9D34-55DD8322F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E82336-1EBD-626C-C8F4-213F5A31A80A}"/>
              </a:ext>
            </a:extLst>
          </p:cNvPr>
          <p:cNvSpPr/>
          <p:nvPr/>
        </p:nvSpPr>
        <p:spPr>
          <a:xfrm>
            <a:off x="235241" y="1189056"/>
            <a:ext cx="9867901" cy="548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9F15398-1783-CC68-7F5E-F1A9A78C1D2A}"/>
              </a:ext>
            </a:extLst>
          </p:cNvPr>
          <p:cNvSpPr/>
          <p:nvPr/>
        </p:nvSpPr>
        <p:spPr>
          <a:xfrm>
            <a:off x="929768" y="4395267"/>
            <a:ext cx="8552329" cy="1959429"/>
          </a:xfrm>
          <a:prstGeom prst="roundRect">
            <a:avLst>
              <a:gd name="adj" fmla="val 11177"/>
            </a:avLst>
          </a:prstGeom>
          <a:solidFill>
            <a:srgbClr val="EE1A24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03DEAC6E-AB31-F6F6-59C9-0782E095459B}"/>
              </a:ext>
            </a:extLst>
          </p:cNvPr>
          <p:cNvSpPr txBox="1">
            <a:spLocks/>
          </p:cNvSpPr>
          <p:nvPr/>
        </p:nvSpPr>
        <p:spPr>
          <a:xfrm>
            <a:off x="10315576" y="5248275"/>
            <a:ext cx="1428750" cy="128111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AAD5E-50F1-47D0-B1A1-61B6D3C53BC7}" type="slidenum">
              <a:rPr kumimoji="0" lang="ru-RU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Bahnschrift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Bahnschrift" pitchFamily="34" charset="0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01709C-7C64-9E19-7DCB-28756C6E3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9089" y="1562104"/>
            <a:ext cx="6308592" cy="3068524"/>
          </a:xfrm>
        </p:spPr>
        <p:txBody>
          <a:bodyPr>
            <a:noAutofit/>
          </a:bodyPr>
          <a:lstStyle/>
          <a:p>
            <a:pPr marL="17970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Школина Ольга Николаевна, </a:t>
            </a:r>
            <a:br>
              <a:rPr lang="ru-RU" sz="1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Начальник отдела исполнения бюджета</a:t>
            </a:r>
          </a:p>
          <a:p>
            <a:pPr marL="17970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«Внедрение в промышленную эксплуатацию ГИС «Субсидия АПК24» позволило сократить трудозатраты сельхозтоваропроизводителей на формирование документов для получения субсидий и представления их в министерство за счет:</a:t>
            </a:r>
          </a:p>
          <a:p>
            <a:pPr marL="179705" indent="0">
              <a:lnSpc>
                <a:spcPts val="600"/>
              </a:lnSpc>
              <a:spcAft>
                <a:spcPts val="800"/>
              </a:spcAft>
              <a:buNone/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 Клентоориентированности </a:t>
            </a:r>
          </a:p>
          <a:p>
            <a:pPr marL="179705" indent="0">
              <a:lnSpc>
                <a:spcPts val="600"/>
              </a:lnSpc>
              <a:spcAft>
                <a:spcPts val="800"/>
              </a:spcAft>
              <a:buNone/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 Высокой степени автоматизации производственных процессов</a:t>
            </a:r>
          </a:p>
          <a:p>
            <a:pPr marL="179705" indent="0">
              <a:lnSpc>
                <a:spcPts val="600"/>
              </a:lnSpc>
              <a:spcAft>
                <a:spcPts val="800"/>
              </a:spcAft>
              <a:buNone/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 Интеграции с ГИИС «Электронный бюджет»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7A07CF-1916-E497-C8F0-DFC26C168211}"/>
              </a:ext>
            </a:extLst>
          </p:cNvPr>
          <p:cNvSpPr txBox="1"/>
          <p:nvPr/>
        </p:nvSpPr>
        <p:spPr>
          <a:xfrm>
            <a:off x="867574" y="573980"/>
            <a:ext cx="9235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Министерство сельского хозяйства Красноярского края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99BDD2-2F19-5E0C-6BA9-7C0C9E29C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46" y="1562104"/>
            <a:ext cx="2089224" cy="24945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809D69-73DA-AA34-5928-FCA74F043023}"/>
              </a:ext>
            </a:extLst>
          </p:cNvPr>
          <p:cNvSpPr txBox="1"/>
          <p:nvPr/>
        </p:nvSpPr>
        <p:spPr>
          <a:xfrm>
            <a:off x="676681" y="4436502"/>
            <a:ext cx="9426461" cy="221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07000"/>
              </a:lnSpc>
            </a:pPr>
            <a:r>
              <a:rPr lang="ru-RU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Инновационность ГИС «Субсидия «АПК-24» </a:t>
            </a:r>
          </a:p>
          <a:p>
            <a:pPr marL="7429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50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сведений как юридически значимых при предоставлении МГП </a:t>
            </a:r>
            <a:endParaRPr lang="ru-RU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50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сведений в автоматическом режиме при расчетах размеров МГП</a:t>
            </a:r>
            <a:endParaRPr lang="ru-RU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50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интеграция с ГИИС «Электронный бюджет»  (на настоящий момент ГИС «АПК24» является единственной в РФ региональной системой Министерства сельского хозяйства с указанной возможностью)</a:t>
            </a:r>
            <a:endParaRPr lang="ru-RU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078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4BA1D-4357-5397-9D34-55DD8322F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E82336-1EBD-626C-C8F4-213F5A31A80A}"/>
              </a:ext>
            </a:extLst>
          </p:cNvPr>
          <p:cNvSpPr/>
          <p:nvPr/>
        </p:nvSpPr>
        <p:spPr>
          <a:xfrm>
            <a:off x="235241" y="1189056"/>
            <a:ext cx="9867901" cy="548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03DEAC6E-AB31-F6F6-59C9-0782E095459B}"/>
              </a:ext>
            </a:extLst>
          </p:cNvPr>
          <p:cNvSpPr txBox="1">
            <a:spLocks/>
          </p:cNvSpPr>
          <p:nvPr/>
        </p:nvSpPr>
        <p:spPr>
          <a:xfrm>
            <a:off x="10315576" y="5248275"/>
            <a:ext cx="1428750" cy="128111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AAD5E-50F1-47D0-B1A1-61B6D3C53BC7}" type="slidenum">
              <a:rPr kumimoji="0" lang="ru-RU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Bahnschrift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Bahnschrift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7A07CF-1916-E497-C8F0-DFC26C168211}"/>
              </a:ext>
            </a:extLst>
          </p:cNvPr>
          <p:cNvSpPr txBox="1"/>
          <p:nvPr/>
        </p:nvSpPr>
        <p:spPr>
          <a:xfrm>
            <a:off x="867574" y="573980"/>
            <a:ext cx="9235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Министерство сельского хозяйства Красноярского края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3A6F9-0ECA-7DE8-E043-FA35CE7A285E}"/>
              </a:ext>
            </a:extLst>
          </p:cNvPr>
          <p:cNvSpPr txBox="1"/>
          <p:nvPr/>
        </p:nvSpPr>
        <p:spPr>
          <a:xfrm>
            <a:off x="3258030" y="1668995"/>
            <a:ext cx="6339328" cy="2387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5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Шолеров</a:t>
            </a:r>
            <a:r>
              <a:rPr lang="ru-RU" sz="1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Владимир Николаевич, </a:t>
            </a:r>
            <a:br>
              <a:rPr lang="ru-RU" sz="1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начальник отдела цифровизации, </a:t>
            </a:r>
            <a:b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методологии и информационных технологий.</a:t>
            </a:r>
          </a:p>
          <a:p>
            <a:pPr marL="179705" indent="0">
              <a:lnSpc>
                <a:spcPts val="1500"/>
              </a:lnSpc>
              <a:spcAft>
                <a:spcPts val="800"/>
              </a:spcAft>
              <a:buNone/>
            </a:pP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Использовавшаяся до 2023 года версия информационной системы МСХ края не в полной мере отвечала потребностям как сотрудников министерства, так и производителей сельскохозяйственной продукции по следующим причинам:</a:t>
            </a:r>
          </a:p>
          <a:p>
            <a:pPr marL="179705" indent="0">
              <a:lnSpc>
                <a:spcPts val="1500"/>
              </a:lnSpc>
              <a:spcAft>
                <a:spcPts val="800"/>
              </a:spcAft>
              <a:buNone/>
            </a:pP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вероятность ошибки в отчетах достигала 60% за счет ручного ввода данных сельхозпроизводителями и ручных расчетов на уровне министерства;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B2DE33-76EA-9C01-6595-2891EF01FBE9}"/>
              </a:ext>
            </a:extLst>
          </p:cNvPr>
          <p:cNvSpPr txBox="1"/>
          <p:nvPr/>
        </p:nvSpPr>
        <p:spPr>
          <a:xfrm>
            <a:off x="799140" y="4149378"/>
            <a:ext cx="9074844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0">
              <a:lnSpc>
                <a:spcPts val="1500"/>
              </a:lnSpc>
              <a:spcAft>
                <a:spcPts val="800"/>
              </a:spcAft>
              <a:buNone/>
            </a:pP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система не отвечала принципам импортозамещения, поскольку нуждалась в установке дополнительного проприетарного ПО как на уровне министерства, так и у сельхозпроизводителя.</a:t>
            </a:r>
          </a:p>
          <a:p>
            <a:pPr marL="179705" indent="0">
              <a:lnSpc>
                <a:spcPts val="1500"/>
              </a:lnSpc>
              <a:spcAft>
                <a:spcPts val="800"/>
              </a:spcAft>
              <a:buNone/>
            </a:pP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актуальной версии ГИС "АПК24 Субсидии" перечисленные недостатки преодолены за счет переработки архитектуры системы, сведения ручных операций к минимуму, оптимизации расчетного блока и обеспечения возможности интеграции с внешними информационными системами. </a:t>
            </a:r>
          </a:p>
          <a:p>
            <a:pPr marL="179705" indent="0">
              <a:lnSpc>
                <a:spcPts val="1500"/>
              </a:lnSpc>
              <a:spcAft>
                <a:spcPts val="800"/>
              </a:spcAft>
              <a:buNone/>
            </a:pP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текущий момент:</a:t>
            </a:r>
          </a:p>
          <a:p>
            <a:pPr marL="179705" indent="0">
              <a:lnSpc>
                <a:spcPts val="1500"/>
              </a:lnSpc>
              <a:spcAft>
                <a:spcPts val="800"/>
              </a:spcAft>
              <a:buNone/>
            </a:pP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вероятность ошибки в отчетах снижена до 0%, за исключением человеческого фактора.</a:t>
            </a:r>
          </a:p>
          <a:p>
            <a:pPr marL="179705" indent="0">
              <a:lnSpc>
                <a:spcPts val="1500"/>
              </a:lnSpc>
              <a:spcAft>
                <a:spcPts val="800"/>
              </a:spcAft>
              <a:buNone/>
            </a:pP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скорость подготовки отчета и принятия решения о субсидировании выросла в 3-4 раза,</a:t>
            </a:r>
          </a:p>
          <a:p>
            <a:pPr marL="179705" indent="0">
              <a:lnSpc>
                <a:spcPts val="1500"/>
              </a:lnSpc>
              <a:spcAft>
                <a:spcPts val="800"/>
              </a:spcAft>
              <a:buNone/>
            </a:pP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для запуска системы необходим только современный  Explorer, </a:t>
            </a:r>
          </a:p>
          <a:p>
            <a:endParaRPr lang="ru-RU" sz="15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230596-6FDB-0DCB-CE6D-91642D995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402" y="1338901"/>
            <a:ext cx="1777194" cy="266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73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0CF29C-8378-3B12-44D4-180EB674E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705720C-9C17-031F-61E4-4B491D781322}"/>
              </a:ext>
            </a:extLst>
          </p:cNvPr>
          <p:cNvSpPr/>
          <p:nvPr/>
        </p:nvSpPr>
        <p:spPr>
          <a:xfrm>
            <a:off x="238124" y="1149156"/>
            <a:ext cx="9867901" cy="548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87452183-9945-35D4-DD4E-E82EACF94D5D}"/>
              </a:ext>
            </a:extLst>
          </p:cNvPr>
          <p:cNvSpPr txBox="1">
            <a:spLocks/>
          </p:cNvSpPr>
          <p:nvPr/>
        </p:nvSpPr>
        <p:spPr>
          <a:xfrm>
            <a:off x="10315576" y="5248275"/>
            <a:ext cx="1428750" cy="128111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AAD5E-50F1-47D0-B1A1-61B6D3C53BC7}" type="slidenum">
              <a:rPr kumimoji="0" lang="ru-RU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Bahnschrift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Bahnschrift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D78F6-702C-F394-F459-816B599DF796}"/>
              </a:ext>
            </a:extLst>
          </p:cNvPr>
          <p:cNvSpPr txBox="1"/>
          <p:nvPr/>
        </p:nvSpPr>
        <p:spPr>
          <a:xfrm>
            <a:off x="838200" y="445675"/>
            <a:ext cx="9235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внедрения  проекта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15E501-4BE6-91F8-C2A1-347376A52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56" y="1324722"/>
            <a:ext cx="8370781" cy="5166327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8A9EE7C-8E24-0B07-C169-D454B3C9D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2620" y="3287700"/>
            <a:ext cx="2916731" cy="1506177"/>
          </a:xfrm>
        </p:spPr>
        <p:txBody>
          <a:bodyPr>
            <a:noAutofit/>
          </a:bodyPr>
          <a:lstStyle/>
          <a:p>
            <a:pPr marL="457200">
              <a:lnSpc>
                <a:spcPts val="2000"/>
              </a:lnSpc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ручной ввод сведений </a:t>
            </a:r>
            <a:b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ручные расчеты</a:t>
            </a:r>
          </a:p>
          <a:p>
            <a:pPr marL="457200">
              <a:lnSpc>
                <a:spcPts val="2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вероятность ошибок </a:t>
            </a:r>
            <a:b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60%</a:t>
            </a:r>
          </a:p>
          <a:p>
            <a:pPr>
              <a:lnSpc>
                <a:spcPts val="2000"/>
              </a:lnSpc>
            </a:pP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817103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0CF29C-8378-3B12-44D4-180EB674E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434EC9-E18D-B12C-6F38-526B4480D42B}"/>
              </a:ext>
            </a:extLst>
          </p:cNvPr>
          <p:cNvSpPr/>
          <p:nvPr/>
        </p:nvSpPr>
        <p:spPr>
          <a:xfrm>
            <a:off x="222837" y="1145794"/>
            <a:ext cx="9927771" cy="548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87452183-9945-35D4-DD4E-E82EACF94D5D}"/>
              </a:ext>
            </a:extLst>
          </p:cNvPr>
          <p:cNvSpPr txBox="1">
            <a:spLocks/>
          </p:cNvSpPr>
          <p:nvPr/>
        </p:nvSpPr>
        <p:spPr>
          <a:xfrm>
            <a:off x="10315576" y="5248275"/>
            <a:ext cx="1428750" cy="128111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AAD5E-50F1-47D0-B1A1-61B6D3C53BC7}" type="slidenum">
              <a:rPr kumimoji="0" lang="ru-RU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Bahnschrift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Bahnschrift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D78F6-702C-F394-F459-816B599DF796}"/>
              </a:ext>
            </a:extLst>
          </p:cNvPr>
          <p:cNvSpPr txBox="1"/>
          <p:nvPr/>
        </p:nvSpPr>
        <p:spPr>
          <a:xfrm>
            <a:off x="838200" y="445675"/>
            <a:ext cx="9235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внедрения проекта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3">
            <a:extLst>
              <a:ext uri="{FF2B5EF4-FFF2-40B4-BE49-F238E27FC236}">
                <a16:creationId xmlns:a16="http://schemas.microsoft.com/office/drawing/2014/main" id="{03628FFF-A9E3-6DD7-EE37-791ECF473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8551" y="4232380"/>
            <a:ext cx="6465228" cy="2253128"/>
          </a:xfrm>
        </p:spPr>
        <p:txBody>
          <a:bodyPr>
            <a:normAutofit/>
          </a:bodyPr>
          <a:lstStyle/>
          <a:p>
            <a:r>
              <a:rPr lang="ru-RU" sz="1400" dirty="0"/>
              <a:t>перекрестное использование показателей из отчетных форм в других отчетных формах, и в заявках на получение МГП</a:t>
            </a:r>
          </a:p>
          <a:p>
            <a:r>
              <a:rPr lang="ru-RU" sz="1400" dirty="0"/>
              <a:t>предоставление и сбор отраслевых отчетов через личный кабинет сельскохозяйственного товаропроизводителя, дальнейшее автоматическое сведение и проверка </a:t>
            </a:r>
          </a:p>
          <a:p>
            <a:r>
              <a:rPr lang="ru-RU" sz="1400" dirty="0"/>
              <a:t>однократное внесение и проверка показателей сельскохозяйственного товаропроизводителя, исключение повторов </a:t>
            </a:r>
          </a:p>
          <a:p>
            <a:r>
              <a:rPr lang="ru-RU" sz="1400" dirty="0"/>
              <a:t>интеграция с ГИИС «Электронный бюджет» в части получения сведений и отправки подробных сведений о результатах проведенных отборов</a:t>
            </a:r>
          </a:p>
          <a:p>
            <a:endParaRPr lang="ru-RU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EC62BB-F98D-DDD2-84EC-4433B6F11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88629"/>
            <a:ext cx="8285694" cy="548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09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4BA1D-4357-5397-9D34-55DD8322F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E82336-1EBD-626C-C8F4-213F5A31A80A}"/>
              </a:ext>
            </a:extLst>
          </p:cNvPr>
          <p:cNvSpPr/>
          <p:nvPr/>
        </p:nvSpPr>
        <p:spPr>
          <a:xfrm>
            <a:off x="195502" y="1146905"/>
            <a:ext cx="9947422" cy="548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03DEAC6E-AB31-F6F6-59C9-0782E095459B}"/>
              </a:ext>
            </a:extLst>
          </p:cNvPr>
          <p:cNvSpPr txBox="1">
            <a:spLocks/>
          </p:cNvSpPr>
          <p:nvPr/>
        </p:nvSpPr>
        <p:spPr>
          <a:xfrm>
            <a:off x="10315576" y="5248275"/>
            <a:ext cx="1428750" cy="128111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AAD5E-50F1-47D0-B1A1-61B6D3C53BC7}" type="slidenum">
              <a:rPr kumimoji="0" lang="ru-RU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Bahnschrift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Bahnschrift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3A6F9-0ECA-7DE8-E043-FA35CE7A285E}"/>
              </a:ext>
            </a:extLst>
          </p:cNvPr>
          <p:cNvSpPr txBox="1"/>
          <p:nvPr/>
        </p:nvSpPr>
        <p:spPr>
          <a:xfrm>
            <a:off x="3797576" y="3211603"/>
            <a:ext cx="3081298" cy="335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Марина Лебедева</a:t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АО "Растениеводческое предприятие </a:t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Назарово" специалист по финансовой работе.</a:t>
            </a:r>
          </a:p>
          <a:p>
            <a:pPr marL="179705" indent="0">
              <a:lnSpc>
                <a:spcPts val="1400"/>
              </a:lnSpc>
              <a:spcAft>
                <a:spcPts val="800"/>
              </a:spcAft>
              <a:buNone/>
            </a:pPr>
            <a:r>
              <a:rPr lang="ru-RU" sz="1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Отличная платформа, с  понятным интерфейсом. Работать удобно! </a:t>
            </a:r>
          </a:p>
          <a:p>
            <a:pPr marL="179705" indent="0">
              <a:lnSpc>
                <a:spcPts val="1400"/>
              </a:lnSpc>
              <a:spcAft>
                <a:spcPts val="800"/>
              </a:spcAft>
              <a:buNone/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новой версии  все </a:t>
            </a:r>
            <a:r>
              <a:rPr lang="ru-RU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автоматизированно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сразу видишь все расчеты, что очень облегчает работу. Больше представлено информации, какие документы необходимо загрузить.  Если где то ошибка, не сходятся цифры, это подсвечивается красным и не дает подписать, пока верное значение не укажешь. </a:t>
            </a:r>
          </a:p>
          <a:p>
            <a:pPr marL="179705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9327CE-30B3-8924-68E9-0B737A117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714" y="1392771"/>
            <a:ext cx="1713049" cy="17385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CFDE32-8464-3E9E-B76D-8C88508686D1}"/>
              </a:ext>
            </a:extLst>
          </p:cNvPr>
          <p:cNvSpPr txBox="1"/>
          <p:nvPr/>
        </p:nvSpPr>
        <p:spPr>
          <a:xfrm>
            <a:off x="6729932" y="3216890"/>
            <a:ext cx="3081298" cy="2660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Олеся Воронина </a:t>
            </a:r>
            <a:b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АГРОФИРМА "БУЗИМ", Сухобузимский район, Начальник управления по растениеводству </a:t>
            </a:r>
          </a:p>
          <a:p>
            <a:pPr marL="17970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ГИС Субсидия АПК24" пожалуй одна из самых удачных систем для подачи заявлений и предоставления документов для получения средств государственной поддержки. </a:t>
            </a:r>
            <a:r>
              <a:rPr lang="ru-RU" sz="1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удачно расположено, интуитивно и понятно.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разработку специалистам! </a:t>
            </a:r>
          </a:p>
          <a:p>
            <a:pPr marL="179705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E866AB-E1C0-2753-A66A-646750C2A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357" y="1392771"/>
            <a:ext cx="1719826" cy="17327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56239B-509A-20AD-546D-042432F60AB3}"/>
              </a:ext>
            </a:extLst>
          </p:cNvPr>
          <p:cNvSpPr txBox="1"/>
          <p:nvPr/>
        </p:nvSpPr>
        <p:spPr>
          <a:xfrm>
            <a:off x="732545" y="3306451"/>
            <a:ext cx="3296450" cy="3388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Наталья </a:t>
            </a:r>
            <a:r>
              <a:rPr lang="ru-RU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Карайкина</a:t>
            </a: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менеджер по производству, </a:t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«Крестьянское хозяйство «</a:t>
            </a:r>
            <a:r>
              <a:rPr lang="ru-RU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Кильчуг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b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Уярский район, с. Восточное.</a:t>
            </a:r>
          </a:p>
          <a:p>
            <a:pPr marL="179705" indent="0">
              <a:lnSpc>
                <a:spcPts val="1500"/>
              </a:lnSpc>
              <a:spcAft>
                <a:spcPts val="800"/>
              </a:spcAft>
              <a:buNone/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внедрения новой версии было много вопросов с заполнением форм, полностью ручной подсчет данных, не очень понятная навигация по программе, долгий процесс загрузки…В  новой версии у меня все работает гораздо быстрей.  ГИС «Субсидия АПК 24» отличная </a:t>
            </a:r>
            <a:r>
              <a:rPr lang="ru-RU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программа,в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ней просто работать, понятный интерфейс ,многие расчеты автоматизированы, что экономит время. </a:t>
            </a:r>
            <a:r>
              <a:rPr lang="ru-RU" sz="1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аграриев это очень удобная платформа получения </a:t>
            </a:r>
            <a:r>
              <a:rPr lang="ru-RU" sz="12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гос.поддержки</a:t>
            </a:r>
            <a:r>
              <a:rPr lang="ru-RU" sz="1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endParaRPr lang="ru-RU" sz="12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B9C04F-9239-A631-607D-F7649464D9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41" b="35453"/>
          <a:stretch/>
        </p:blipFill>
        <p:spPr>
          <a:xfrm>
            <a:off x="1012111" y="1392771"/>
            <a:ext cx="1790515" cy="18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600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13263</TotalTime>
  <Words>1071</Words>
  <Application>Microsoft Office PowerPoint</Application>
  <PresentationFormat>Широкоэкранный</PresentationFormat>
  <Paragraphs>91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Bahnschrift</vt:lpstr>
      <vt:lpstr>Calibri</vt:lpstr>
      <vt:lpstr>Arial</vt:lpstr>
      <vt:lpstr>Calibri Light</vt:lpstr>
      <vt:lpstr>Тема Office</vt:lpstr>
      <vt:lpstr>Государственная информационная  система «Субсидия АПК 24»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Радужан Антон Александрович</dc:creator>
  <cp:lastModifiedBy>Ольга Гилева</cp:lastModifiedBy>
  <cp:revision>720</cp:revision>
  <cp:lastPrinted>2019-04-12T03:29:40Z</cp:lastPrinted>
  <dcterms:created xsi:type="dcterms:W3CDTF">2017-03-01T10:25:30Z</dcterms:created>
  <dcterms:modified xsi:type="dcterms:W3CDTF">2024-08-05T10:49:01Z</dcterms:modified>
</cp:coreProperties>
</file>